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Lst>
  <p:sldSz cy="5143500" cx="9144000"/>
  <p:notesSz cx="6858000" cy="9144000"/>
  <p:embeddedFontLst>
    <p:embeddedFont>
      <p:font typeface="Roboto"/>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jpg>
</file>

<file path=ppt/media/image3.gif>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83a2b9bfa1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3a2b9bfa1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83a2b9bfa1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83a2b9bfa1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Proposed by Rachael!</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83a2b9bfa1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83a2b9bfa1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Proposed by Dachary!</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83a2b9bfa1_0_5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83a2b9bfa1_0_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Suggested by Liene!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83a2b9bfa1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83a2b9bfa1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83a2b9bfa1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83a2b9bfa1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83a2b9bfa1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83a2b9bfa1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83a2b9bfa1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83a2b9bfa1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83a2b9bfa1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83a2b9bfa1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83a2b9bfa1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83a2b9bfa1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We’ll get lots of practice with this, because this is the way we’ll approach each section </a:t>
            </a:r>
            <a:r>
              <a:rPr lang="en"/>
              <a:t>problem</a:t>
            </a:r>
            <a:r>
              <a:rPr lang="en"/>
              <a: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83a2b9bfa1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83a2b9bfa1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83a2b9bfa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83a2b9bfa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83a2b9bfa1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83a2b9bfa1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83a2b9bfa1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83a2b9bfa1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83a2b9bfa1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83a2b9bfa1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83a2b9bfa1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83a2b9bfa1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83a2b9bfa1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83a2b9bfa1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83a2b9bfa1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83a2b9bfa1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83a2b9bfa1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83a2b9bfa1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83a2b9bfa1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83a2b9bfa1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3a2b9bfa1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83a2b9bfa1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83a2b9bfa1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83a2b9bfa1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83a2b9bfa1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83a2b9bfa1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You’re here. That’s awesome. We’re going to learn together.</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83a2b9bfa1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83a2b9bfa1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Break big problem into smaller ones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83a2b9bfa1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83a2b9bfa1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83a2b9bfa1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83a2b9bfa1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83a2b9bfa1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83a2b9bfa1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83a2b9bfa1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83a2b9bfa1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Does this code do the same thing?</a:t>
            </a:r>
            <a:endParaRPr/>
          </a:p>
          <a:p>
            <a:pPr indent="0" lvl="0" marL="0" rtl="0" algn="l">
              <a:spcBef>
                <a:spcPts val="0"/>
              </a:spcBef>
              <a:spcAft>
                <a:spcPts val="0"/>
              </a:spcAft>
              <a:buNone/>
            </a:pPr>
            <a:r>
              <a:rPr lang="en"/>
              <a:t>Is this code easier to read/understand?</a:t>
            </a:r>
            <a:endParaRPr/>
          </a:p>
          <a:p>
            <a:pPr indent="0" lvl="0" marL="0" rtl="0" algn="l">
              <a:spcBef>
                <a:spcPts val="0"/>
              </a:spcBef>
              <a:spcAft>
                <a:spcPts val="0"/>
              </a:spcAft>
              <a:buNone/>
            </a:pPr>
            <a:r>
              <a:rPr lang="en"/>
              <a:t>Is this code easier to write?</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83a2b9bfa1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83a2b9bfa1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83a2b9bfa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83a2b9bfa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83a2b9bfa1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83a2b9bfa1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83a2b9bfa1_0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83a2b9bfa1_0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83a2b9bfa1_0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83a2b9bfa1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83a2b9bfa1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3a2b9bfa1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ce02a2f772_4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ce02a2f772_4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83a2b9bfa1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83a2b9bfa1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83a2b9bfa1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83a2b9bfa1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83ae84c9d7_3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83ae84c9d7_3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Notes added in </a:t>
            </a:r>
            <a:r>
              <a:rPr lang="en"/>
              <a:t>response</a:t>
            </a:r>
            <a:r>
              <a:rPr lang="en"/>
              <a:t> to questions from section.</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83ae84c9d7_3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83ae84c9d7_3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83a2b9bfa1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83a2b9bfa1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e02a2f772_2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ce02a2f772_2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Icebreaker: I’m sorry to inform you that since we’ve started section, a zombie apocalypse has swiftly spread across the globe. Luckily for us, I’ve been preparing for just such a event, and I have a </a:t>
            </a:r>
            <a:r>
              <a:rPr lang="en"/>
              <a:t>safehouse stocked with food and supplies and ready to go. However, I’m not taking just anyone on my team! Why should you be part of the team? Be as silly as you’d like.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[Encourage facetious answers. Examples: “I like running. If we get cornered, you can send me off and I’ll lead the zombies on a merry chase in the wrong direction while you escape.”]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83a2b9bfa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83a2b9bfa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 not here to judge if you didn’t </a:t>
            </a:r>
            <a:r>
              <a:rPr lang="en"/>
              <a:t>watch</a:t>
            </a:r>
            <a:r>
              <a:rPr lang="en"/>
              <a:t> lecture. Come to section even if you didn’t watch. Come to section *especially* if you didn’t watch.</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83a2b9bfa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83a2b9bfa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Interrupt me. Ask questions.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83a2b9bfa1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83a2b9bfa1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Sent out a </a:t>
            </a:r>
            <a:r>
              <a:rPr lang="en"/>
              <a:t>poll</a:t>
            </a:r>
            <a:r>
              <a:rPr lang="en"/>
              <a:t> to choose a section name. Let’s check out the submissions: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bit.ly/2LwGSrG" TargetMode="External"/><Relationship Id="rId4"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0.png"/><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compedu.stanford.edu/codeinplace/v1/#/handout/section1.pdf"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 Id="rId3" Type="http://schemas.openxmlformats.org/officeDocument/2006/relationships/image" Target="../media/image1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 Id="rId3" Type="http://schemas.openxmlformats.org/officeDocument/2006/relationships/image" Target="../media/image13.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jpg"/><Relationship Id="rId4" Type="http://schemas.openxmlformats.org/officeDocument/2006/relationships/image" Target="../media/image2.jpg"/><Relationship Id="rId5" Type="http://schemas.openxmlformats.org/officeDocument/2006/relationships/image" Target="../media/image5.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s://www.python.org/dev/peps/pep-0008/"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 #x</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 1 [April 23, 2021]</a:t>
            </a:r>
            <a:endParaRPr/>
          </a:p>
          <a:p>
            <a:pPr indent="0" lvl="0" marL="0" rtl="0" algn="l">
              <a:spcBef>
                <a:spcPts val="0"/>
              </a:spcBef>
              <a:spcAft>
                <a:spcPts val="0"/>
              </a:spcAft>
              <a:buNone/>
            </a:pPr>
            <a:r>
              <a:rPr lang="en" sz="1500"/>
              <a:t>Self-link: </a:t>
            </a:r>
            <a:r>
              <a:rPr lang="en" sz="1500" u="sng">
                <a:solidFill>
                  <a:schemeClr val="accent5"/>
                </a:solidFill>
                <a:hlinkClick r:id="rId3">
                  <a:extLst>
                    <a:ext uri="{A12FA001-AC4F-418D-AE19-62706E023703}">
                      <ahyp:hlinkClr val="tx"/>
                    </a:ext>
                  </a:extLst>
                </a:hlinkClick>
              </a:rPr>
              <a:t>https://bit.ly/2LwGSrG</a:t>
            </a:r>
            <a:endParaRPr/>
          </a:p>
        </p:txBody>
      </p:sp>
      <p:pic>
        <p:nvPicPr>
          <p:cNvPr id="69" name="Google Shape;69;p13"/>
          <p:cNvPicPr preferRelativeResize="0"/>
          <p:nvPr/>
        </p:nvPicPr>
        <p:blipFill>
          <a:blip r:embed="rId4">
            <a:alphaModFix/>
          </a:blip>
          <a:stretch>
            <a:fillRect/>
          </a:stretch>
        </p:blipFill>
        <p:spPr>
          <a:xfrm>
            <a:off x="5956300" y="1926630"/>
            <a:ext cx="1606329" cy="1616670"/>
          </a:xfrm>
          <a:prstGeom prst="rect">
            <a:avLst/>
          </a:prstGeom>
          <a:noFill/>
          <a:ln>
            <a:noFill/>
          </a:ln>
        </p:spPr>
      </p:pic>
      <p:sp>
        <p:nvSpPr>
          <p:cNvPr id="70" name="Google Shape;70;p13"/>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 | Code in Place | 2021</a:t>
            </a:r>
            <a:endParaRPr sz="1000">
              <a:solidFill>
                <a:schemeClr val="accent4"/>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trike="sngStrike"/>
              <a:t>Section 823</a:t>
            </a:r>
            <a:endParaRPr strike="sngStrike"/>
          </a:p>
        </p:txBody>
      </p:sp>
      <p:sp>
        <p:nvSpPr>
          <p:cNvPr id="131" name="Google Shape;131;p22"/>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Python Panache</a:t>
            </a:r>
            <a:endParaRPr/>
          </a:p>
          <a:p>
            <a:pPr indent="0" lvl="0" marL="0" rtl="0" algn="l">
              <a:spcBef>
                <a:spcPts val="1600"/>
              </a:spcBef>
              <a:spcAft>
                <a:spcPts val="1600"/>
              </a:spcAft>
              <a:buNone/>
            </a:pPr>
            <a:r>
              <a:t/>
            </a:r>
            <a:endParaRPr/>
          </a:p>
        </p:txBody>
      </p:sp>
      <p:pic>
        <p:nvPicPr>
          <p:cNvPr id="132" name="Google Shape;132;p22"/>
          <p:cNvPicPr preferRelativeResize="0"/>
          <p:nvPr/>
        </p:nvPicPr>
        <p:blipFill>
          <a:blip r:embed="rId3">
            <a:alphaModFix/>
          </a:blip>
          <a:stretch>
            <a:fillRect/>
          </a:stretch>
        </p:blipFill>
        <p:spPr>
          <a:xfrm>
            <a:off x="6346172" y="1919075"/>
            <a:ext cx="1997624" cy="1566500"/>
          </a:xfrm>
          <a:prstGeom prst="rect">
            <a:avLst/>
          </a:prstGeom>
          <a:noFill/>
          <a:ln>
            <a:noFill/>
          </a:ln>
        </p:spPr>
      </p:pic>
      <p:sp>
        <p:nvSpPr>
          <p:cNvPr id="133" name="Google Shape;133;p22"/>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trike="sngStrike"/>
              <a:t>Section 823</a:t>
            </a:r>
            <a:endParaRPr strike="sngStrike"/>
          </a:p>
        </p:txBody>
      </p:sp>
      <p:sp>
        <p:nvSpPr>
          <p:cNvPr id="139" name="Google Shape;139;p2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Python Panache</a:t>
            </a:r>
            <a:endParaRPr/>
          </a:p>
          <a:p>
            <a:pPr indent="0" lvl="0" marL="0" rtl="0" algn="l">
              <a:spcBef>
                <a:spcPts val="1600"/>
              </a:spcBef>
              <a:spcAft>
                <a:spcPts val="0"/>
              </a:spcAft>
              <a:buNone/>
            </a:pPr>
            <a:r>
              <a:rPr lang="en"/>
              <a:t>Naming Things is Hard </a:t>
            </a:r>
            <a:endParaRPr/>
          </a:p>
          <a:p>
            <a:pPr indent="0" lvl="0" marL="0" rtl="0" algn="l">
              <a:spcBef>
                <a:spcPts val="1600"/>
              </a:spcBef>
              <a:spcAft>
                <a:spcPts val="1600"/>
              </a:spcAft>
              <a:buNone/>
            </a:pPr>
            <a:r>
              <a:t/>
            </a:r>
            <a:endParaRPr/>
          </a:p>
        </p:txBody>
      </p:sp>
      <p:sp>
        <p:nvSpPr>
          <p:cNvPr id="140" name="Google Shape;140;p23"/>
          <p:cNvSpPr txBox="1"/>
          <p:nvPr/>
        </p:nvSpPr>
        <p:spPr>
          <a:xfrm>
            <a:off x="5029200" y="3928175"/>
            <a:ext cx="3911700" cy="853500"/>
          </a:xfrm>
          <a:prstGeom prst="rect">
            <a:avLst/>
          </a:prstGeom>
          <a:noFill/>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550">
                <a:solidFill>
                  <a:schemeClr val="lt2"/>
                </a:solidFill>
                <a:highlight>
                  <a:srgbClr val="FFFFFF"/>
                </a:highlight>
                <a:latin typeface="Roboto"/>
                <a:ea typeface="Roboto"/>
                <a:cs typeface="Roboto"/>
                <a:sym typeface="Roboto"/>
              </a:rPr>
              <a:t>There are two hard things in computer science: cache invalidation, naming things, and off-by-one errors.</a:t>
            </a:r>
            <a:endParaRPr sz="1200">
              <a:solidFill>
                <a:schemeClr val="lt2"/>
              </a:solidFill>
              <a:latin typeface="Roboto"/>
              <a:ea typeface="Roboto"/>
              <a:cs typeface="Roboto"/>
              <a:sym typeface="Roboto"/>
            </a:endParaRPr>
          </a:p>
        </p:txBody>
      </p:sp>
      <p:pic>
        <p:nvPicPr>
          <p:cNvPr id="141" name="Google Shape;141;p23"/>
          <p:cNvPicPr preferRelativeResize="0"/>
          <p:nvPr/>
        </p:nvPicPr>
        <p:blipFill>
          <a:blip r:embed="rId3">
            <a:alphaModFix/>
          </a:blip>
          <a:stretch>
            <a:fillRect/>
          </a:stretch>
        </p:blipFill>
        <p:spPr>
          <a:xfrm>
            <a:off x="6346172" y="1919075"/>
            <a:ext cx="1997624" cy="1566500"/>
          </a:xfrm>
          <a:prstGeom prst="rect">
            <a:avLst/>
          </a:prstGeom>
          <a:noFill/>
          <a:ln>
            <a:noFill/>
          </a:ln>
        </p:spPr>
      </p:pic>
      <p:sp>
        <p:nvSpPr>
          <p:cNvPr id="142" name="Google Shape;142;p23"/>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trike="sngStrike"/>
              <a:t>Section 823</a:t>
            </a:r>
            <a:endParaRPr strike="sngStrike"/>
          </a:p>
        </p:txBody>
      </p:sp>
      <p:sp>
        <p:nvSpPr>
          <p:cNvPr id="148" name="Google Shape;148;p2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Python Panache</a:t>
            </a:r>
            <a:endParaRPr/>
          </a:p>
          <a:p>
            <a:pPr indent="0" lvl="0" marL="0" rtl="0" algn="l">
              <a:spcBef>
                <a:spcPts val="1600"/>
              </a:spcBef>
              <a:spcAft>
                <a:spcPts val="0"/>
              </a:spcAft>
              <a:buNone/>
            </a:pPr>
            <a:r>
              <a:rPr lang="en"/>
              <a:t>Naming Things is Hard </a:t>
            </a:r>
            <a:endParaRPr/>
          </a:p>
          <a:p>
            <a:pPr indent="0" lvl="0" marL="0" rtl="0" algn="l">
              <a:spcBef>
                <a:spcPts val="1600"/>
              </a:spcBef>
              <a:spcAft>
                <a:spcPts val="1600"/>
              </a:spcAft>
              <a:buNone/>
            </a:pPr>
            <a:r>
              <a:rPr lang="en"/>
              <a:t>Serpent Charmers</a:t>
            </a:r>
            <a:endParaRPr/>
          </a:p>
        </p:txBody>
      </p:sp>
      <p:pic>
        <p:nvPicPr>
          <p:cNvPr id="149" name="Google Shape;149;p24"/>
          <p:cNvPicPr preferRelativeResize="0"/>
          <p:nvPr/>
        </p:nvPicPr>
        <p:blipFill>
          <a:blip r:embed="rId3">
            <a:alphaModFix/>
          </a:blip>
          <a:stretch>
            <a:fillRect/>
          </a:stretch>
        </p:blipFill>
        <p:spPr>
          <a:xfrm>
            <a:off x="6346172" y="1919075"/>
            <a:ext cx="1997624" cy="1566500"/>
          </a:xfrm>
          <a:prstGeom prst="rect">
            <a:avLst/>
          </a:prstGeom>
          <a:noFill/>
          <a:ln>
            <a:noFill/>
          </a:ln>
        </p:spPr>
      </p:pic>
      <p:sp>
        <p:nvSpPr>
          <p:cNvPr id="150" name="Google Shape;150;p24"/>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pic>
        <p:nvPicPr>
          <p:cNvPr id="151" name="Google Shape;151;p24"/>
          <p:cNvPicPr preferRelativeResize="0"/>
          <p:nvPr/>
        </p:nvPicPr>
        <p:blipFill rotWithShape="1">
          <a:blip r:embed="rId4">
            <a:alphaModFix/>
          </a:blip>
          <a:srcRect b="2553" l="14802" r="17639" t="0"/>
          <a:stretch/>
        </p:blipFill>
        <p:spPr>
          <a:xfrm>
            <a:off x="3410550" y="2146134"/>
            <a:ext cx="1997626" cy="1618066"/>
          </a:xfrm>
          <a:prstGeom prst="rect">
            <a:avLst/>
          </a:prstGeom>
          <a:noFill/>
          <a:ln>
            <a:noFill/>
          </a:ln>
        </p:spPr>
      </p:pic>
      <p:sp>
        <p:nvSpPr>
          <p:cNvPr id="152" name="Google Shape;152;p24"/>
          <p:cNvSpPr txBox="1"/>
          <p:nvPr/>
        </p:nvSpPr>
        <p:spPr>
          <a:xfrm>
            <a:off x="5029200" y="3928175"/>
            <a:ext cx="3911700" cy="853500"/>
          </a:xfrm>
          <a:prstGeom prst="rect">
            <a:avLst/>
          </a:prstGeom>
          <a:noFill/>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550">
                <a:solidFill>
                  <a:schemeClr val="lt2"/>
                </a:solidFill>
                <a:highlight>
                  <a:srgbClr val="FFFFFF"/>
                </a:highlight>
                <a:latin typeface="Roboto"/>
                <a:ea typeface="Roboto"/>
                <a:cs typeface="Roboto"/>
                <a:sym typeface="Roboto"/>
              </a:rPr>
              <a:t>There are two hard things in computer science: cache invalidation, naming things, and off-by-one errors.</a:t>
            </a:r>
            <a:endParaRPr sz="1200">
              <a:solidFill>
                <a:schemeClr val="lt2"/>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trike="sngStrike"/>
              <a:t>Section 823</a:t>
            </a:r>
            <a:endParaRPr strike="sngStrike"/>
          </a:p>
        </p:txBody>
      </p:sp>
      <p:sp>
        <p:nvSpPr>
          <p:cNvPr id="158" name="Google Shape;158;p2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Python Panache</a:t>
            </a:r>
            <a:endParaRPr/>
          </a:p>
          <a:p>
            <a:pPr indent="0" lvl="0" marL="0" rtl="0" algn="l">
              <a:spcBef>
                <a:spcPts val="1600"/>
              </a:spcBef>
              <a:spcAft>
                <a:spcPts val="0"/>
              </a:spcAft>
              <a:buNone/>
            </a:pPr>
            <a:r>
              <a:rPr lang="en"/>
              <a:t>Naming Things is Hard </a:t>
            </a:r>
            <a:endParaRPr/>
          </a:p>
          <a:p>
            <a:pPr indent="0" lvl="0" marL="0" rtl="0" algn="l">
              <a:spcBef>
                <a:spcPts val="1600"/>
              </a:spcBef>
              <a:spcAft>
                <a:spcPts val="0"/>
              </a:spcAft>
              <a:buNone/>
            </a:pPr>
            <a:r>
              <a:rPr lang="en"/>
              <a:t>Serpent Charmers</a:t>
            </a:r>
            <a:endParaRPr/>
          </a:p>
          <a:p>
            <a:pPr indent="0" lvl="0" marL="0" rtl="0" algn="l">
              <a:spcBef>
                <a:spcPts val="1600"/>
              </a:spcBef>
              <a:spcAft>
                <a:spcPts val="1600"/>
              </a:spcAft>
              <a:buNone/>
            </a:pPr>
            <a:r>
              <a:rPr lang="en"/>
              <a:t>???</a:t>
            </a:r>
            <a:endParaRPr/>
          </a:p>
        </p:txBody>
      </p:sp>
      <p:pic>
        <p:nvPicPr>
          <p:cNvPr id="159" name="Google Shape;159;p25"/>
          <p:cNvPicPr preferRelativeResize="0"/>
          <p:nvPr/>
        </p:nvPicPr>
        <p:blipFill>
          <a:blip r:embed="rId3">
            <a:alphaModFix/>
          </a:blip>
          <a:stretch>
            <a:fillRect/>
          </a:stretch>
        </p:blipFill>
        <p:spPr>
          <a:xfrm>
            <a:off x="6346172" y="1919075"/>
            <a:ext cx="1997624" cy="1566500"/>
          </a:xfrm>
          <a:prstGeom prst="rect">
            <a:avLst/>
          </a:prstGeom>
          <a:noFill/>
          <a:ln>
            <a:noFill/>
          </a:ln>
        </p:spPr>
      </p:pic>
      <p:sp>
        <p:nvSpPr>
          <p:cNvPr id="160" name="Google Shape;160;p25"/>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pic>
        <p:nvPicPr>
          <p:cNvPr id="161" name="Google Shape;161;p25"/>
          <p:cNvPicPr preferRelativeResize="0"/>
          <p:nvPr/>
        </p:nvPicPr>
        <p:blipFill rotWithShape="1">
          <a:blip r:embed="rId4">
            <a:alphaModFix/>
          </a:blip>
          <a:srcRect b="2553" l="14802" r="17639" t="0"/>
          <a:stretch/>
        </p:blipFill>
        <p:spPr>
          <a:xfrm>
            <a:off x="3410550" y="2146134"/>
            <a:ext cx="1997626" cy="1618066"/>
          </a:xfrm>
          <a:prstGeom prst="rect">
            <a:avLst/>
          </a:prstGeom>
          <a:noFill/>
          <a:ln>
            <a:noFill/>
          </a:ln>
        </p:spPr>
      </p:pic>
      <p:sp>
        <p:nvSpPr>
          <p:cNvPr id="162" name="Google Shape;162;p25"/>
          <p:cNvSpPr txBox="1"/>
          <p:nvPr/>
        </p:nvSpPr>
        <p:spPr>
          <a:xfrm>
            <a:off x="5029200" y="3928175"/>
            <a:ext cx="3911700" cy="853500"/>
          </a:xfrm>
          <a:prstGeom prst="rect">
            <a:avLst/>
          </a:prstGeom>
          <a:noFill/>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550">
                <a:solidFill>
                  <a:schemeClr val="lt2"/>
                </a:solidFill>
                <a:highlight>
                  <a:srgbClr val="FFFFFF"/>
                </a:highlight>
                <a:latin typeface="Roboto"/>
                <a:ea typeface="Roboto"/>
                <a:cs typeface="Roboto"/>
                <a:sym typeface="Roboto"/>
              </a:rPr>
              <a:t>There are two hard things in computer science: cache invalidation, naming things, and off-by-one errors.</a:t>
            </a:r>
            <a:endParaRPr sz="1200">
              <a:solidFill>
                <a:schemeClr val="lt2"/>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6"/>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Approaching a problem</a:t>
            </a:r>
            <a:endParaRPr/>
          </a:p>
        </p:txBody>
      </p:sp>
      <p:sp>
        <p:nvSpPr>
          <p:cNvPr id="168" name="Google Shape;168;p26"/>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Approaching a problem</a:t>
            </a:r>
            <a:endParaRPr/>
          </a:p>
        </p:txBody>
      </p:sp>
      <p:sp>
        <p:nvSpPr>
          <p:cNvPr id="174" name="Google Shape;174;p27"/>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Approaching a problem</a:t>
            </a:r>
            <a:endParaRPr/>
          </a:p>
        </p:txBody>
      </p:sp>
      <p:sp>
        <p:nvSpPr>
          <p:cNvPr id="180" name="Google Shape;180;p28"/>
          <p:cNvSpPr txBox="1"/>
          <p:nvPr>
            <p:ph idx="1" type="body"/>
          </p:nvPr>
        </p:nvSpPr>
        <p:spPr>
          <a:xfrm>
            <a:off x="471900" y="1919075"/>
            <a:ext cx="8222100" cy="305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arenR"/>
            </a:pPr>
            <a:r>
              <a:rPr lang="en"/>
              <a:t>Understand</a:t>
            </a:r>
            <a:endParaRPr/>
          </a:p>
          <a:p>
            <a:pPr indent="-317500" lvl="1" marL="914400" rtl="0" algn="l">
              <a:spcBef>
                <a:spcPts val="0"/>
              </a:spcBef>
              <a:spcAft>
                <a:spcPts val="0"/>
              </a:spcAft>
              <a:buSzPts val="1400"/>
              <a:buAutoNum type="alphaLcParenR"/>
            </a:pPr>
            <a:r>
              <a:rPr lang="en"/>
              <a:t>Write stuff down. </a:t>
            </a:r>
            <a:endParaRPr/>
          </a:p>
          <a:p>
            <a:pPr indent="-317500" lvl="1" marL="914400" rtl="0" algn="l">
              <a:spcBef>
                <a:spcPts val="0"/>
              </a:spcBef>
              <a:spcAft>
                <a:spcPts val="0"/>
              </a:spcAft>
              <a:buSzPts val="1400"/>
              <a:buAutoNum type="alphaLcParenR"/>
            </a:pPr>
            <a:r>
              <a:rPr lang="en"/>
              <a:t>Explain problem out loud to someone.</a:t>
            </a:r>
            <a:endParaRPr/>
          </a:p>
          <a:p>
            <a:pPr indent="-317500" lvl="1" marL="914400" rtl="0" algn="l">
              <a:spcBef>
                <a:spcPts val="0"/>
              </a:spcBef>
              <a:spcAft>
                <a:spcPts val="0"/>
              </a:spcAft>
              <a:buSzPts val="1400"/>
              <a:buAutoNum type="alphaLcParenR"/>
            </a:pPr>
            <a:r>
              <a:rPr lang="en"/>
              <a:t>Draw a picture.</a:t>
            </a:r>
            <a:endParaRPr/>
          </a:p>
          <a:p>
            <a:pPr indent="0" lvl="0" marL="0" rtl="0" algn="l">
              <a:spcBef>
                <a:spcPts val="1600"/>
              </a:spcBef>
              <a:spcAft>
                <a:spcPts val="1600"/>
              </a:spcAft>
              <a:buNone/>
            </a:pPr>
            <a:r>
              <a:t/>
            </a:r>
            <a:endParaRPr/>
          </a:p>
        </p:txBody>
      </p:sp>
      <p:sp>
        <p:nvSpPr>
          <p:cNvPr id="181" name="Google Shape;181;p28"/>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Approaching a problem</a:t>
            </a:r>
            <a:endParaRPr/>
          </a:p>
        </p:txBody>
      </p:sp>
      <p:sp>
        <p:nvSpPr>
          <p:cNvPr id="187" name="Google Shape;187;p29"/>
          <p:cNvSpPr txBox="1"/>
          <p:nvPr>
            <p:ph idx="1" type="body"/>
          </p:nvPr>
        </p:nvSpPr>
        <p:spPr>
          <a:xfrm>
            <a:off x="471900" y="1919075"/>
            <a:ext cx="8222100" cy="305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arenR"/>
            </a:pPr>
            <a:r>
              <a:rPr lang="en"/>
              <a:t>Understand</a:t>
            </a:r>
            <a:endParaRPr/>
          </a:p>
          <a:p>
            <a:pPr indent="-317500" lvl="1" marL="914400" rtl="0" algn="l">
              <a:spcBef>
                <a:spcPts val="0"/>
              </a:spcBef>
              <a:spcAft>
                <a:spcPts val="0"/>
              </a:spcAft>
              <a:buSzPts val="1400"/>
              <a:buAutoNum type="alphaLcParenR"/>
            </a:pPr>
            <a:r>
              <a:rPr lang="en"/>
              <a:t>Write stuff down. </a:t>
            </a:r>
            <a:endParaRPr/>
          </a:p>
          <a:p>
            <a:pPr indent="-317500" lvl="1" marL="914400" rtl="0" algn="l">
              <a:spcBef>
                <a:spcPts val="0"/>
              </a:spcBef>
              <a:spcAft>
                <a:spcPts val="0"/>
              </a:spcAft>
              <a:buSzPts val="1400"/>
              <a:buAutoNum type="alphaLcParenR"/>
            </a:pPr>
            <a:r>
              <a:rPr lang="en"/>
              <a:t>Explain problem out loud to someone.</a:t>
            </a:r>
            <a:endParaRPr/>
          </a:p>
          <a:p>
            <a:pPr indent="-317500" lvl="1" marL="914400" rtl="0" algn="l">
              <a:spcBef>
                <a:spcPts val="0"/>
              </a:spcBef>
              <a:spcAft>
                <a:spcPts val="0"/>
              </a:spcAft>
              <a:buSzPts val="1400"/>
              <a:buAutoNum type="alphaLcParenR"/>
            </a:pPr>
            <a:r>
              <a:rPr lang="en"/>
              <a:t>Draw a picture.</a:t>
            </a:r>
            <a:endParaRPr/>
          </a:p>
          <a:p>
            <a:pPr indent="-342900" lvl="0" marL="457200" rtl="0" algn="l">
              <a:spcBef>
                <a:spcPts val="0"/>
              </a:spcBef>
              <a:spcAft>
                <a:spcPts val="0"/>
              </a:spcAft>
              <a:buSzPts val="1800"/>
              <a:buAutoNum type="arabicParenR"/>
            </a:pPr>
            <a:r>
              <a:rPr lang="en"/>
              <a:t>Strategize</a:t>
            </a:r>
            <a:endParaRPr/>
          </a:p>
          <a:p>
            <a:pPr indent="-317500" lvl="1" marL="914400" rtl="0" algn="l">
              <a:spcBef>
                <a:spcPts val="0"/>
              </a:spcBef>
              <a:spcAft>
                <a:spcPts val="0"/>
              </a:spcAft>
              <a:buSzPts val="1400"/>
              <a:buAutoNum type="alphaLcParenR"/>
            </a:pPr>
            <a:r>
              <a:rPr lang="en"/>
              <a:t>Walk through an example or two.</a:t>
            </a:r>
            <a:endParaRPr/>
          </a:p>
          <a:p>
            <a:pPr indent="-317500" lvl="1" marL="914400" rtl="0" algn="l">
              <a:spcBef>
                <a:spcPts val="0"/>
              </a:spcBef>
              <a:spcAft>
                <a:spcPts val="0"/>
              </a:spcAft>
              <a:buSzPts val="1400"/>
              <a:buAutoNum type="alphaLcParenR"/>
            </a:pPr>
            <a:r>
              <a:rPr lang="en"/>
              <a:t>Look for patterns.</a:t>
            </a:r>
            <a:endParaRPr/>
          </a:p>
          <a:p>
            <a:pPr indent="-317500" lvl="1" marL="914400" rtl="0" algn="l">
              <a:spcBef>
                <a:spcPts val="0"/>
              </a:spcBef>
              <a:spcAft>
                <a:spcPts val="0"/>
              </a:spcAft>
              <a:buSzPts val="1400"/>
              <a:buAutoNum type="alphaLcParenR"/>
            </a:pPr>
            <a:r>
              <a:rPr lang="en"/>
              <a:t>Think about what things you’ll need: loops, conditions, helper functions, etc.</a:t>
            </a:r>
            <a:endParaRPr/>
          </a:p>
          <a:p>
            <a:pPr indent="0" lvl="0" marL="0" rtl="0" algn="l">
              <a:spcBef>
                <a:spcPts val="1600"/>
              </a:spcBef>
              <a:spcAft>
                <a:spcPts val="1600"/>
              </a:spcAft>
              <a:buNone/>
            </a:pPr>
            <a:r>
              <a:t/>
            </a:r>
            <a:endParaRPr/>
          </a:p>
        </p:txBody>
      </p:sp>
      <p:sp>
        <p:nvSpPr>
          <p:cNvPr id="188" name="Google Shape;188;p29"/>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Approaching a problem</a:t>
            </a:r>
            <a:endParaRPr/>
          </a:p>
        </p:txBody>
      </p:sp>
      <p:sp>
        <p:nvSpPr>
          <p:cNvPr id="194" name="Google Shape;194;p30"/>
          <p:cNvSpPr txBox="1"/>
          <p:nvPr>
            <p:ph idx="1" type="body"/>
          </p:nvPr>
        </p:nvSpPr>
        <p:spPr>
          <a:xfrm>
            <a:off x="471900" y="1919075"/>
            <a:ext cx="8222100" cy="305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arenR"/>
            </a:pPr>
            <a:r>
              <a:rPr lang="en"/>
              <a:t>Understand</a:t>
            </a:r>
            <a:endParaRPr/>
          </a:p>
          <a:p>
            <a:pPr indent="-317500" lvl="1" marL="914400" rtl="0" algn="l">
              <a:spcBef>
                <a:spcPts val="0"/>
              </a:spcBef>
              <a:spcAft>
                <a:spcPts val="0"/>
              </a:spcAft>
              <a:buSzPts val="1400"/>
              <a:buAutoNum type="alphaLcParenR"/>
            </a:pPr>
            <a:r>
              <a:rPr lang="en"/>
              <a:t>Write stuff down. </a:t>
            </a:r>
            <a:endParaRPr/>
          </a:p>
          <a:p>
            <a:pPr indent="-317500" lvl="1" marL="914400" rtl="0" algn="l">
              <a:spcBef>
                <a:spcPts val="0"/>
              </a:spcBef>
              <a:spcAft>
                <a:spcPts val="0"/>
              </a:spcAft>
              <a:buSzPts val="1400"/>
              <a:buAutoNum type="alphaLcParenR"/>
            </a:pPr>
            <a:r>
              <a:rPr lang="en"/>
              <a:t>Explain problem out loud to someone.</a:t>
            </a:r>
            <a:endParaRPr/>
          </a:p>
          <a:p>
            <a:pPr indent="-317500" lvl="1" marL="914400" rtl="0" algn="l">
              <a:spcBef>
                <a:spcPts val="0"/>
              </a:spcBef>
              <a:spcAft>
                <a:spcPts val="0"/>
              </a:spcAft>
              <a:buSzPts val="1400"/>
              <a:buAutoNum type="alphaLcParenR"/>
            </a:pPr>
            <a:r>
              <a:rPr lang="en"/>
              <a:t>Draw a picture.</a:t>
            </a:r>
            <a:endParaRPr/>
          </a:p>
          <a:p>
            <a:pPr indent="-342900" lvl="0" marL="457200" rtl="0" algn="l">
              <a:spcBef>
                <a:spcPts val="0"/>
              </a:spcBef>
              <a:spcAft>
                <a:spcPts val="0"/>
              </a:spcAft>
              <a:buSzPts val="1800"/>
              <a:buAutoNum type="arabicParenR"/>
            </a:pPr>
            <a:r>
              <a:rPr lang="en"/>
              <a:t>Strategize</a:t>
            </a:r>
            <a:endParaRPr/>
          </a:p>
          <a:p>
            <a:pPr indent="-317500" lvl="1" marL="914400" rtl="0" algn="l">
              <a:spcBef>
                <a:spcPts val="0"/>
              </a:spcBef>
              <a:spcAft>
                <a:spcPts val="0"/>
              </a:spcAft>
              <a:buSzPts val="1400"/>
              <a:buAutoNum type="alphaLcParenR"/>
            </a:pPr>
            <a:r>
              <a:rPr lang="en"/>
              <a:t>Walk through an example or two.</a:t>
            </a:r>
            <a:endParaRPr/>
          </a:p>
          <a:p>
            <a:pPr indent="-317500" lvl="1" marL="914400" rtl="0" algn="l">
              <a:spcBef>
                <a:spcPts val="0"/>
              </a:spcBef>
              <a:spcAft>
                <a:spcPts val="0"/>
              </a:spcAft>
              <a:buSzPts val="1400"/>
              <a:buAutoNum type="alphaLcParenR"/>
            </a:pPr>
            <a:r>
              <a:rPr lang="en"/>
              <a:t>Look for patterns.</a:t>
            </a:r>
            <a:endParaRPr/>
          </a:p>
          <a:p>
            <a:pPr indent="-317500" lvl="1" marL="914400" rtl="0" algn="l">
              <a:spcBef>
                <a:spcPts val="0"/>
              </a:spcBef>
              <a:spcAft>
                <a:spcPts val="0"/>
              </a:spcAft>
              <a:buSzPts val="1400"/>
              <a:buAutoNum type="alphaLcParenR"/>
            </a:pPr>
            <a:r>
              <a:rPr lang="en"/>
              <a:t>Think about what things you’ll need: loops, conditions, helper functions, etc.</a:t>
            </a:r>
            <a:endParaRPr/>
          </a:p>
          <a:p>
            <a:pPr indent="-342900" lvl="0" marL="457200" rtl="0" algn="l">
              <a:spcBef>
                <a:spcPts val="0"/>
              </a:spcBef>
              <a:spcAft>
                <a:spcPts val="0"/>
              </a:spcAft>
              <a:buSzPts val="1800"/>
              <a:buAutoNum type="arabicParenR"/>
            </a:pPr>
            <a:r>
              <a:rPr lang="en"/>
              <a:t>Translate</a:t>
            </a:r>
            <a:endParaRPr/>
          </a:p>
          <a:p>
            <a:pPr indent="-317500" lvl="1" marL="914400" rtl="0" algn="l">
              <a:spcBef>
                <a:spcPts val="0"/>
              </a:spcBef>
              <a:spcAft>
                <a:spcPts val="0"/>
              </a:spcAft>
              <a:buSzPts val="1400"/>
              <a:buAutoNum type="alphaLcParenR"/>
            </a:pPr>
            <a:r>
              <a:rPr lang="en"/>
              <a:t>First into </a:t>
            </a:r>
            <a:r>
              <a:rPr b="1" lang="en"/>
              <a:t>pseudocode</a:t>
            </a:r>
            <a:r>
              <a:rPr lang="en"/>
              <a:t>. </a:t>
            </a:r>
            <a:endParaRPr/>
          </a:p>
          <a:p>
            <a:pPr indent="-317500" lvl="1" marL="914400" rtl="0" algn="l">
              <a:spcBef>
                <a:spcPts val="0"/>
              </a:spcBef>
              <a:spcAft>
                <a:spcPts val="0"/>
              </a:spcAft>
              <a:buSzPts val="1400"/>
              <a:buAutoNum type="alphaLcParenR"/>
            </a:pPr>
            <a:r>
              <a:rPr lang="en"/>
              <a:t>Then into Python.</a:t>
            </a:r>
            <a:endParaRPr/>
          </a:p>
        </p:txBody>
      </p:sp>
      <p:sp>
        <p:nvSpPr>
          <p:cNvPr id="195" name="Google Shape;195;p30"/>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1"/>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Control Flow</a:t>
            </a:r>
            <a:endParaRPr/>
          </a:p>
        </p:txBody>
      </p:sp>
      <p:sp>
        <p:nvSpPr>
          <p:cNvPr id="201" name="Google Shape;201;p31"/>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Welcome to section!</a:t>
            </a:r>
            <a:endParaRPr/>
          </a:p>
        </p:txBody>
      </p:sp>
      <p:sp>
        <p:nvSpPr>
          <p:cNvPr id="76" name="Google Shape;76;p14"/>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 </a:t>
            </a:r>
            <a:endParaRPr/>
          </a:p>
        </p:txBody>
      </p:sp>
      <p:sp>
        <p:nvSpPr>
          <p:cNvPr id="207" name="Google Shape;207;p32"/>
          <p:cNvSpPr txBox="1"/>
          <p:nvPr>
            <p:ph idx="1" type="body"/>
          </p:nvPr>
        </p:nvSpPr>
        <p:spPr>
          <a:xfrm>
            <a:off x="471900" y="1919075"/>
            <a:ext cx="5589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urier"/>
                <a:ea typeface="Courier"/>
                <a:cs typeface="Courier"/>
                <a:sym typeface="Courier"/>
              </a:rPr>
              <a:t>if</a:t>
            </a:r>
            <a:endParaRPr b="1">
              <a:latin typeface="Courier"/>
              <a:ea typeface="Courier"/>
              <a:cs typeface="Courier"/>
              <a:sym typeface="Courier"/>
            </a:endParaRPr>
          </a:p>
          <a:p>
            <a:pPr indent="0" lvl="0" marL="0" rtl="0" algn="l">
              <a:spcBef>
                <a:spcPts val="1600"/>
              </a:spcBef>
              <a:spcAft>
                <a:spcPts val="1600"/>
              </a:spcAft>
              <a:buNone/>
            </a:pPr>
            <a:r>
              <a:t/>
            </a:r>
            <a:endParaRPr b="1">
              <a:latin typeface="Courier"/>
              <a:ea typeface="Courier"/>
              <a:cs typeface="Courier"/>
              <a:sym typeface="Courier"/>
            </a:endParaRPr>
          </a:p>
        </p:txBody>
      </p:sp>
      <p:sp>
        <p:nvSpPr>
          <p:cNvPr id="208" name="Google Shape;208;p32"/>
          <p:cNvSpPr txBox="1"/>
          <p:nvPr>
            <p:ph idx="1" type="body"/>
          </p:nvPr>
        </p:nvSpPr>
        <p:spPr>
          <a:xfrm>
            <a:off x="431700" y="3656925"/>
            <a:ext cx="639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for</a:t>
            </a:r>
            <a:endParaRPr b="1">
              <a:solidFill>
                <a:srgbClr val="B7B7B7"/>
              </a:solidFill>
              <a:latin typeface="Courier"/>
              <a:ea typeface="Courier"/>
              <a:cs typeface="Courier"/>
              <a:sym typeface="Courier"/>
            </a:endParaRPr>
          </a:p>
        </p:txBody>
      </p:sp>
      <p:sp>
        <p:nvSpPr>
          <p:cNvPr id="209" name="Google Shape;209;p32"/>
          <p:cNvSpPr txBox="1"/>
          <p:nvPr>
            <p:ph idx="1" type="body"/>
          </p:nvPr>
        </p:nvSpPr>
        <p:spPr>
          <a:xfrm>
            <a:off x="295200" y="4525850"/>
            <a:ext cx="912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while</a:t>
            </a:r>
            <a:endParaRPr b="1">
              <a:solidFill>
                <a:srgbClr val="B7B7B7"/>
              </a:solidFill>
              <a:latin typeface="Courier"/>
              <a:ea typeface="Courier"/>
              <a:cs typeface="Courier"/>
              <a:sym typeface="Courier"/>
            </a:endParaRPr>
          </a:p>
        </p:txBody>
      </p:sp>
      <p:sp>
        <p:nvSpPr>
          <p:cNvPr id="210" name="Google Shape;210;p32"/>
          <p:cNvSpPr txBox="1"/>
          <p:nvPr>
            <p:ph idx="1" type="body"/>
          </p:nvPr>
        </p:nvSpPr>
        <p:spPr>
          <a:xfrm>
            <a:off x="295200" y="2787988"/>
            <a:ext cx="12288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if/else</a:t>
            </a:r>
            <a:endParaRPr b="1">
              <a:solidFill>
                <a:srgbClr val="B7B7B7"/>
              </a:solidFill>
              <a:latin typeface="Courier"/>
              <a:ea typeface="Courier"/>
              <a:cs typeface="Courier"/>
              <a:sym typeface="Courier"/>
            </a:endParaRPr>
          </a:p>
        </p:txBody>
      </p:sp>
      <p:sp>
        <p:nvSpPr>
          <p:cNvPr id="211" name="Google Shape;211;p32"/>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 </a:t>
            </a:r>
            <a:endParaRPr/>
          </a:p>
        </p:txBody>
      </p:sp>
      <p:sp>
        <p:nvSpPr>
          <p:cNvPr id="217" name="Google Shape;217;p33"/>
          <p:cNvSpPr txBox="1"/>
          <p:nvPr>
            <p:ph idx="1" type="body"/>
          </p:nvPr>
        </p:nvSpPr>
        <p:spPr>
          <a:xfrm>
            <a:off x="471900" y="1919075"/>
            <a:ext cx="5589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urier"/>
                <a:ea typeface="Courier"/>
                <a:cs typeface="Courier"/>
                <a:sym typeface="Courier"/>
              </a:rPr>
              <a:t>if</a:t>
            </a:r>
            <a:endParaRPr b="1">
              <a:latin typeface="Courier"/>
              <a:ea typeface="Courier"/>
              <a:cs typeface="Courier"/>
              <a:sym typeface="Courier"/>
            </a:endParaRPr>
          </a:p>
          <a:p>
            <a:pPr indent="0" lvl="0" marL="0" rtl="0" algn="l">
              <a:spcBef>
                <a:spcPts val="1600"/>
              </a:spcBef>
              <a:spcAft>
                <a:spcPts val="1600"/>
              </a:spcAft>
              <a:buNone/>
            </a:pPr>
            <a:r>
              <a:t/>
            </a:r>
            <a:endParaRPr b="1">
              <a:latin typeface="Courier"/>
              <a:ea typeface="Courier"/>
              <a:cs typeface="Courier"/>
              <a:sym typeface="Courier"/>
            </a:endParaRPr>
          </a:p>
        </p:txBody>
      </p:sp>
      <p:sp>
        <p:nvSpPr>
          <p:cNvPr id="218" name="Google Shape;218;p33"/>
          <p:cNvSpPr txBox="1"/>
          <p:nvPr>
            <p:ph idx="1" type="body"/>
          </p:nvPr>
        </p:nvSpPr>
        <p:spPr>
          <a:xfrm>
            <a:off x="431700" y="3656925"/>
            <a:ext cx="639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for</a:t>
            </a:r>
            <a:endParaRPr b="1">
              <a:solidFill>
                <a:srgbClr val="B7B7B7"/>
              </a:solidFill>
              <a:latin typeface="Courier"/>
              <a:ea typeface="Courier"/>
              <a:cs typeface="Courier"/>
              <a:sym typeface="Courier"/>
            </a:endParaRPr>
          </a:p>
        </p:txBody>
      </p:sp>
      <p:sp>
        <p:nvSpPr>
          <p:cNvPr id="219" name="Google Shape;219;p33"/>
          <p:cNvSpPr txBox="1"/>
          <p:nvPr>
            <p:ph idx="1" type="body"/>
          </p:nvPr>
        </p:nvSpPr>
        <p:spPr>
          <a:xfrm>
            <a:off x="295200" y="4525850"/>
            <a:ext cx="912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while</a:t>
            </a:r>
            <a:endParaRPr b="1">
              <a:solidFill>
                <a:srgbClr val="B7B7B7"/>
              </a:solidFill>
              <a:latin typeface="Courier"/>
              <a:ea typeface="Courier"/>
              <a:cs typeface="Courier"/>
              <a:sym typeface="Courier"/>
            </a:endParaRPr>
          </a:p>
        </p:txBody>
      </p:sp>
      <p:sp>
        <p:nvSpPr>
          <p:cNvPr id="220" name="Google Shape;220;p33"/>
          <p:cNvSpPr txBox="1"/>
          <p:nvPr>
            <p:ph idx="1" type="body"/>
          </p:nvPr>
        </p:nvSpPr>
        <p:spPr>
          <a:xfrm>
            <a:off x="295200" y="2787988"/>
            <a:ext cx="12288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if/else</a:t>
            </a:r>
            <a:endParaRPr b="1">
              <a:solidFill>
                <a:srgbClr val="B7B7B7"/>
              </a:solidFill>
              <a:latin typeface="Courier"/>
              <a:ea typeface="Courier"/>
              <a:cs typeface="Courier"/>
              <a:sym typeface="Courier"/>
            </a:endParaRPr>
          </a:p>
        </p:txBody>
      </p:sp>
      <p:sp>
        <p:nvSpPr>
          <p:cNvPr id="221" name="Google Shape;221;p33"/>
          <p:cNvSpPr txBox="1"/>
          <p:nvPr>
            <p:ph idx="1" type="body"/>
          </p:nvPr>
        </p:nvSpPr>
        <p:spPr>
          <a:xfrm>
            <a:off x="1301800" y="1914713"/>
            <a:ext cx="4184700" cy="46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t>Do something when a condition is met.</a:t>
            </a:r>
            <a:endParaRPr/>
          </a:p>
        </p:txBody>
      </p:sp>
      <p:pic>
        <p:nvPicPr>
          <p:cNvPr id="222" name="Google Shape;222;p33"/>
          <p:cNvPicPr preferRelativeResize="0"/>
          <p:nvPr/>
        </p:nvPicPr>
        <p:blipFill>
          <a:blip r:embed="rId3">
            <a:alphaModFix/>
          </a:blip>
          <a:stretch>
            <a:fillRect/>
          </a:stretch>
        </p:blipFill>
        <p:spPr>
          <a:xfrm>
            <a:off x="3556000" y="2531863"/>
            <a:ext cx="5397061" cy="2458987"/>
          </a:xfrm>
          <a:prstGeom prst="rect">
            <a:avLst/>
          </a:prstGeom>
          <a:noFill/>
          <a:ln>
            <a:noFill/>
          </a:ln>
        </p:spPr>
      </p:pic>
      <p:sp>
        <p:nvSpPr>
          <p:cNvPr id="223" name="Google Shape;223;p33"/>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 </a:t>
            </a:r>
            <a:endParaRPr/>
          </a:p>
        </p:txBody>
      </p:sp>
      <p:sp>
        <p:nvSpPr>
          <p:cNvPr id="229" name="Google Shape;229;p34"/>
          <p:cNvSpPr txBox="1"/>
          <p:nvPr>
            <p:ph idx="1" type="body"/>
          </p:nvPr>
        </p:nvSpPr>
        <p:spPr>
          <a:xfrm>
            <a:off x="471900" y="1919075"/>
            <a:ext cx="5589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B7B7B7"/>
                </a:solidFill>
                <a:latin typeface="Courier"/>
                <a:ea typeface="Courier"/>
                <a:cs typeface="Courier"/>
                <a:sym typeface="Courier"/>
              </a:rPr>
              <a:t>if</a:t>
            </a:r>
            <a:endParaRPr b="1">
              <a:solidFill>
                <a:srgbClr val="B7B7B7"/>
              </a:solidFill>
              <a:latin typeface="Courier"/>
              <a:ea typeface="Courier"/>
              <a:cs typeface="Courier"/>
              <a:sym typeface="Courier"/>
            </a:endParaRPr>
          </a:p>
          <a:p>
            <a:pPr indent="0" lvl="0" marL="0" rtl="0" algn="l">
              <a:spcBef>
                <a:spcPts val="1600"/>
              </a:spcBef>
              <a:spcAft>
                <a:spcPts val="1600"/>
              </a:spcAft>
              <a:buNone/>
            </a:pPr>
            <a:r>
              <a:t/>
            </a:r>
            <a:endParaRPr b="1">
              <a:solidFill>
                <a:srgbClr val="B7B7B7"/>
              </a:solidFill>
              <a:latin typeface="Courier"/>
              <a:ea typeface="Courier"/>
              <a:cs typeface="Courier"/>
              <a:sym typeface="Courier"/>
            </a:endParaRPr>
          </a:p>
        </p:txBody>
      </p:sp>
      <p:sp>
        <p:nvSpPr>
          <p:cNvPr id="230" name="Google Shape;230;p34"/>
          <p:cNvSpPr txBox="1"/>
          <p:nvPr>
            <p:ph idx="1" type="body"/>
          </p:nvPr>
        </p:nvSpPr>
        <p:spPr>
          <a:xfrm>
            <a:off x="431700" y="3656925"/>
            <a:ext cx="639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for</a:t>
            </a:r>
            <a:endParaRPr b="1">
              <a:solidFill>
                <a:srgbClr val="B7B7B7"/>
              </a:solidFill>
              <a:latin typeface="Courier"/>
              <a:ea typeface="Courier"/>
              <a:cs typeface="Courier"/>
              <a:sym typeface="Courier"/>
            </a:endParaRPr>
          </a:p>
        </p:txBody>
      </p:sp>
      <p:sp>
        <p:nvSpPr>
          <p:cNvPr id="231" name="Google Shape;231;p34"/>
          <p:cNvSpPr txBox="1"/>
          <p:nvPr>
            <p:ph idx="1" type="body"/>
          </p:nvPr>
        </p:nvSpPr>
        <p:spPr>
          <a:xfrm>
            <a:off x="295200" y="4525850"/>
            <a:ext cx="912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while</a:t>
            </a:r>
            <a:endParaRPr b="1">
              <a:solidFill>
                <a:srgbClr val="B7B7B7"/>
              </a:solidFill>
              <a:latin typeface="Courier"/>
              <a:ea typeface="Courier"/>
              <a:cs typeface="Courier"/>
              <a:sym typeface="Courier"/>
            </a:endParaRPr>
          </a:p>
        </p:txBody>
      </p:sp>
      <p:sp>
        <p:nvSpPr>
          <p:cNvPr id="232" name="Google Shape;232;p34"/>
          <p:cNvSpPr txBox="1"/>
          <p:nvPr>
            <p:ph idx="1" type="body"/>
          </p:nvPr>
        </p:nvSpPr>
        <p:spPr>
          <a:xfrm>
            <a:off x="295200" y="2787988"/>
            <a:ext cx="12288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latin typeface="Courier"/>
                <a:ea typeface="Courier"/>
                <a:cs typeface="Courier"/>
                <a:sym typeface="Courier"/>
              </a:rPr>
              <a:t>if/else</a:t>
            </a:r>
            <a:endParaRPr b="1">
              <a:latin typeface="Courier"/>
              <a:ea typeface="Courier"/>
              <a:cs typeface="Courier"/>
              <a:sym typeface="Courier"/>
            </a:endParaRPr>
          </a:p>
        </p:txBody>
      </p:sp>
      <p:sp>
        <p:nvSpPr>
          <p:cNvPr id="233" name="Google Shape;233;p34"/>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 </a:t>
            </a:r>
            <a:endParaRPr/>
          </a:p>
        </p:txBody>
      </p:sp>
      <p:sp>
        <p:nvSpPr>
          <p:cNvPr id="239" name="Google Shape;239;p35"/>
          <p:cNvSpPr txBox="1"/>
          <p:nvPr>
            <p:ph idx="1" type="body"/>
          </p:nvPr>
        </p:nvSpPr>
        <p:spPr>
          <a:xfrm>
            <a:off x="471900" y="1919075"/>
            <a:ext cx="5589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B7B7B7"/>
                </a:solidFill>
                <a:latin typeface="Courier"/>
                <a:ea typeface="Courier"/>
                <a:cs typeface="Courier"/>
                <a:sym typeface="Courier"/>
              </a:rPr>
              <a:t>if</a:t>
            </a:r>
            <a:endParaRPr b="1">
              <a:solidFill>
                <a:srgbClr val="B7B7B7"/>
              </a:solidFill>
              <a:latin typeface="Courier"/>
              <a:ea typeface="Courier"/>
              <a:cs typeface="Courier"/>
              <a:sym typeface="Courier"/>
            </a:endParaRPr>
          </a:p>
          <a:p>
            <a:pPr indent="0" lvl="0" marL="0" rtl="0" algn="l">
              <a:spcBef>
                <a:spcPts val="1600"/>
              </a:spcBef>
              <a:spcAft>
                <a:spcPts val="1600"/>
              </a:spcAft>
              <a:buNone/>
            </a:pPr>
            <a:r>
              <a:t/>
            </a:r>
            <a:endParaRPr b="1">
              <a:solidFill>
                <a:srgbClr val="B7B7B7"/>
              </a:solidFill>
              <a:latin typeface="Courier"/>
              <a:ea typeface="Courier"/>
              <a:cs typeface="Courier"/>
              <a:sym typeface="Courier"/>
            </a:endParaRPr>
          </a:p>
        </p:txBody>
      </p:sp>
      <p:sp>
        <p:nvSpPr>
          <p:cNvPr id="240" name="Google Shape;240;p35"/>
          <p:cNvSpPr txBox="1"/>
          <p:nvPr>
            <p:ph idx="1" type="body"/>
          </p:nvPr>
        </p:nvSpPr>
        <p:spPr>
          <a:xfrm>
            <a:off x="431700" y="3656925"/>
            <a:ext cx="639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for</a:t>
            </a:r>
            <a:endParaRPr b="1">
              <a:solidFill>
                <a:srgbClr val="B7B7B7"/>
              </a:solidFill>
              <a:latin typeface="Courier"/>
              <a:ea typeface="Courier"/>
              <a:cs typeface="Courier"/>
              <a:sym typeface="Courier"/>
            </a:endParaRPr>
          </a:p>
        </p:txBody>
      </p:sp>
      <p:sp>
        <p:nvSpPr>
          <p:cNvPr id="241" name="Google Shape;241;p35"/>
          <p:cNvSpPr txBox="1"/>
          <p:nvPr>
            <p:ph idx="1" type="body"/>
          </p:nvPr>
        </p:nvSpPr>
        <p:spPr>
          <a:xfrm>
            <a:off x="295200" y="4525850"/>
            <a:ext cx="912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while</a:t>
            </a:r>
            <a:endParaRPr b="1">
              <a:solidFill>
                <a:srgbClr val="B7B7B7"/>
              </a:solidFill>
              <a:latin typeface="Courier"/>
              <a:ea typeface="Courier"/>
              <a:cs typeface="Courier"/>
              <a:sym typeface="Courier"/>
            </a:endParaRPr>
          </a:p>
        </p:txBody>
      </p:sp>
      <p:sp>
        <p:nvSpPr>
          <p:cNvPr id="242" name="Google Shape;242;p35"/>
          <p:cNvSpPr txBox="1"/>
          <p:nvPr>
            <p:ph idx="1" type="body"/>
          </p:nvPr>
        </p:nvSpPr>
        <p:spPr>
          <a:xfrm>
            <a:off x="295200" y="2787988"/>
            <a:ext cx="12288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latin typeface="Courier"/>
                <a:ea typeface="Courier"/>
                <a:cs typeface="Courier"/>
                <a:sym typeface="Courier"/>
              </a:rPr>
              <a:t>if/else</a:t>
            </a:r>
            <a:endParaRPr b="1">
              <a:latin typeface="Courier"/>
              <a:ea typeface="Courier"/>
              <a:cs typeface="Courier"/>
              <a:sym typeface="Courier"/>
            </a:endParaRPr>
          </a:p>
        </p:txBody>
      </p:sp>
      <p:sp>
        <p:nvSpPr>
          <p:cNvPr id="243" name="Google Shape;243;p35"/>
          <p:cNvSpPr txBox="1"/>
          <p:nvPr>
            <p:ph idx="1" type="body"/>
          </p:nvPr>
        </p:nvSpPr>
        <p:spPr>
          <a:xfrm>
            <a:off x="1792100" y="2788000"/>
            <a:ext cx="1553700" cy="46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t>Also do something else when a condition is not met.</a:t>
            </a:r>
            <a:endParaRPr/>
          </a:p>
        </p:txBody>
      </p:sp>
      <p:pic>
        <p:nvPicPr>
          <p:cNvPr id="244" name="Google Shape;244;p35"/>
          <p:cNvPicPr preferRelativeResize="0"/>
          <p:nvPr/>
        </p:nvPicPr>
        <p:blipFill>
          <a:blip r:embed="rId3">
            <a:alphaModFix/>
          </a:blip>
          <a:stretch>
            <a:fillRect/>
          </a:stretch>
        </p:blipFill>
        <p:spPr>
          <a:xfrm>
            <a:off x="3581400" y="2512750"/>
            <a:ext cx="5384801" cy="2478100"/>
          </a:xfrm>
          <a:prstGeom prst="rect">
            <a:avLst/>
          </a:prstGeom>
          <a:noFill/>
          <a:ln>
            <a:noFill/>
          </a:ln>
        </p:spPr>
      </p:pic>
      <p:sp>
        <p:nvSpPr>
          <p:cNvPr id="245" name="Google Shape;245;p35"/>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 </a:t>
            </a:r>
            <a:endParaRPr/>
          </a:p>
        </p:txBody>
      </p:sp>
      <p:sp>
        <p:nvSpPr>
          <p:cNvPr id="251" name="Google Shape;251;p36"/>
          <p:cNvSpPr txBox="1"/>
          <p:nvPr>
            <p:ph idx="1" type="body"/>
          </p:nvPr>
        </p:nvSpPr>
        <p:spPr>
          <a:xfrm>
            <a:off x="471900" y="1919075"/>
            <a:ext cx="5589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B7B7B7"/>
                </a:solidFill>
                <a:latin typeface="Courier"/>
                <a:ea typeface="Courier"/>
                <a:cs typeface="Courier"/>
                <a:sym typeface="Courier"/>
              </a:rPr>
              <a:t>if</a:t>
            </a:r>
            <a:endParaRPr b="1">
              <a:solidFill>
                <a:srgbClr val="B7B7B7"/>
              </a:solidFill>
              <a:latin typeface="Courier"/>
              <a:ea typeface="Courier"/>
              <a:cs typeface="Courier"/>
              <a:sym typeface="Courier"/>
            </a:endParaRPr>
          </a:p>
          <a:p>
            <a:pPr indent="0" lvl="0" marL="0" rtl="0" algn="l">
              <a:spcBef>
                <a:spcPts val="1600"/>
              </a:spcBef>
              <a:spcAft>
                <a:spcPts val="1600"/>
              </a:spcAft>
              <a:buNone/>
            </a:pPr>
            <a:r>
              <a:t/>
            </a:r>
            <a:endParaRPr b="1">
              <a:solidFill>
                <a:srgbClr val="B7B7B7"/>
              </a:solidFill>
              <a:latin typeface="Courier"/>
              <a:ea typeface="Courier"/>
              <a:cs typeface="Courier"/>
              <a:sym typeface="Courier"/>
            </a:endParaRPr>
          </a:p>
        </p:txBody>
      </p:sp>
      <p:sp>
        <p:nvSpPr>
          <p:cNvPr id="252" name="Google Shape;252;p36"/>
          <p:cNvSpPr txBox="1"/>
          <p:nvPr>
            <p:ph idx="1" type="body"/>
          </p:nvPr>
        </p:nvSpPr>
        <p:spPr>
          <a:xfrm>
            <a:off x="431700" y="3656925"/>
            <a:ext cx="639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latin typeface="Courier"/>
                <a:ea typeface="Courier"/>
                <a:cs typeface="Courier"/>
                <a:sym typeface="Courier"/>
              </a:rPr>
              <a:t>for</a:t>
            </a:r>
            <a:endParaRPr b="1">
              <a:latin typeface="Courier"/>
              <a:ea typeface="Courier"/>
              <a:cs typeface="Courier"/>
              <a:sym typeface="Courier"/>
            </a:endParaRPr>
          </a:p>
        </p:txBody>
      </p:sp>
      <p:sp>
        <p:nvSpPr>
          <p:cNvPr id="253" name="Google Shape;253;p36"/>
          <p:cNvSpPr txBox="1"/>
          <p:nvPr>
            <p:ph idx="1" type="body"/>
          </p:nvPr>
        </p:nvSpPr>
        <p:spPr>
          <a:xfrm>
            <a:off x="295200" y="4525850"/>
            <a:ext cx="912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while</a:t>
            </a:r>
            <a:endParaRPr b="1">
              <a:solidFill>
                <a:srgbClr val="B7B7B7"/>
              </a:solidFill>
              <a:latin typeface="Courier"/>
              <a:ea typeface="Courier"/>
              <a:cs typeface="Courier"/>
              <a:sym typeface="Courier"/>
            </a:endParaRPr>
          </a:p>
        </p:txBody>
      </p:sp>
      <p:sp>
        <p:nvSpPr>
          <p:cNvPr id="254" name="Google Shape;254;p36"/>
          <p:cNvSpPr txBox="1"/>
          <p:nvPr>
            <p:ph idx="1" type="body"/>
          </p:nvPr>
        </p:nvSpPr>
        <p:spPr>
          <a:xfrm>
            <a:off x="295200" y="2787988"/>
            <a:ext cx="12288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999999"/>
                </a:solidFill>
                <a:latin typeface="Courier"/>
                <a:ea typeface="Courier"/>
                <a:cs typeface="Courier"/>
                <a:sym typeface="Courier"/>
              </a:rPr>
              <a:t>if/else</a:t>
            </a:r>
            <a:endParaRPr b="1">
              <a:solidFill>
                <a:srgbClr val="999999"/>
              </a:solidFill>
              <a:latin typeface="Courier"/>
              <a:ea typeface="Courier"/>
              <a:cs typeface="Courier"/>
              <a:sym typeface="Courier"/>
            </a:endParaRPr>
          </a:p>
        </p:txBody>
      </p:sp>
      <p:sp>
        <p:nvSpPr>
          <p:cNvPr id="255" name="Google Shape;255;p36"/>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 </a:t>
            </a:r>
            <a:endParaRPr/>
          </a:p>
        </p:txBody>
      </p:sp>
      <p:sp>
        <p:nvSpPr>
          <p:cNvPr id="261" name="Google Shape;261;p37"/>
          <p:cNvSpPr txBox="1"/>
          <p:nvPr>
            <p:ph idx="1" type="body"/>
          </p:nvPr>
        </p:nvSpPr>
        <p:spPr>
          <a:xfrm>
            <a:off x="471900" y="1919075"/>
            <a:ext cx="5589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B7B7B7"/>
                </a:solidFill>
                <a:latin typeface="Courier"/>
                <a:ea typeface="Courier"/>
                <a:cs typeface="Courier"/>
                <a:sym typeface="Courier"/>
              </a:rPr>
              <a:t>if</a:t>
            </a:r>
            <a:endParaRPr b="1">
              <a:solidFill>
                <a:srgbClr val="B7B7B7"/>
              </a:solidFill>
              <a:latin typeface="Courier"/>
              <a:ea typeface="Courier"/>
              <a:cs typeface="Courier"/>
              <a:sym typeface="Courier"/>
            </a:endParaRPr>
          </a:p>
          <a:p>
            <a:pPr indent="0" lvl="0" marL="0" rtl="0" algn="l">
              <a:spcBef>
                <a:spcPts val="1600"/>
              </a:spcBef>
              <a:spcAft>
                <a:spcPts val="1600"/>
              </a:spcAft>
              <a:buNone/>
            </a:pPr>
            <a:r>
              <a:t/>
            </a:r>
            <a:endParaRPr b="1">
              <a:solidFill>
                <a:srgbClr val="B7B7B7"/>
              </a:solidFill>
              <a:latin typeface="Courier"/>
              <a:ea typeface="Courier"/>
              <a:cs typeface="Courier"/>
              <a:sym typeface="Courier"/>
            </a:endParaRPr>
          </a:p>
        </p:txBody>
      </p:sp>
      <p:sp>
        <p:nvSpPr>
          <p:cNvPr id="262" name="Google Shape;262;p37"/>
          <p:cNvSpPr txBox="1"/>
          <p:nvPr>
            <p:ph idx="1" type="body"/>
          </p:nvPr>
        </p:nvSpPr>
        <p:spPr>
          <a:xfrm>
            <a:off x="431700" y="3656925"/>
            <a:ext cx="639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latin typeface="Courier"/>
                <a:ea typeface="Courier"/>
                <a:cs typeface="Courier"/>
                <a:sym typeface="Courier"/>
              </a:rPr>
              <a:t>for</a:t>
            </a:r>
            <a:endParaRPr b="1">
              <a:latin typeface="Courier"/>
              <a:ea typeface="Courier"/>
              <a:cs typeface="Courier"/>
              <a:sym typeface="Courier"/>
            </a:endParaRPr>
          </a:p>
        </p:txBody>
      </p:sp>
      <p:sp>
        <p:nvSpPr>
          <p:cNvPr id="263" name="Google Shape;263;p37"/>
          <p:cNvSpPr txBox="1"/>
          <p:nvPr>
            <p:ph idx="1" type="body"/>
          </p:nvPr>
        </p:nvSpPr>
        <p:spPr>
          <a:xfrm>
            <a:off x="295200" y="4525850"/>
            <a:ext cx="912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while</a:t>
            </a:r>
            <a:endParaRPr b="1">
              <a:solidFill>
                <a:srgbClr val="B7B7B7"/>
              </a:solidFill>
              <a:latin typeface="Courier"/>
              <a:ea typeface="Courier"/>
              <a:cs typeface="Courier"/>
              <a:sym typeface="Courier"/>
            </a:endParaRPr>
          </a:p>
        </p:txBody>
      </p:sp>
      <p:sp>
        <p:nvSpPr>
          <p:cNvPr id="264" name="Google Shape;264;p37"/>
          <p:cNvSpPr txBox="1"/>
          <p:nvPr>
            <p:ph idx="1" type="body"/>
          </p:nvPr>
        </p:nvSpPr>
        <p:spPr>
          <a:xfrm>
            <a:off x="295200" y="2787988"/>
            <a:ext cx="12288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999999"/>
                </a:solidFill>
                <a:latin typeface="Courier"/>
                <a:ea typeface="Courier"/>
                <a:cs typeface="Courier"/>
                <a:sym typeface="Courier"/>
              </a:rPr>
              <a:t>if/else</a:t>
            </a:r>
            <a:endParaRPr b="1">
              <a:solidFill>
                <a:srgbClr val="999999"/>
              </a:solidFill>
              <a:latin typeface="Courier"/>
              <a:ea typeface="Courier"/>
              <a:cs typeface="Courier"/>
              <a:sym typeface="Courier"/>
            </a:endParaRPr>
          </a:p>
        </p:txBody>
      </p:sp>
      <p:sp>
        <p:nvSpPr>
          <p:cNvPr id="265" name="Google Shape;265;p37"/>
          <p:cNvSpPr txBox="1"/>
          <p:nvPr>
            <p:ph idx="1" type="body"/>
          </p:nvPr>
        </p:nvSpPr>
        <p:spPr>
          <a:xfrm>
            <a:off x="1318950" y="3656925"/>
            <a:ext cx="1796400" cy="46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t>Do something a set number of times.</a:t>
            </a:r>
            <a:endParaRPr/>
          </a:p>
        </p:txBody>
      </p:sp>
      <p:pic>
        <p:nvPicPr>
          <p:cNvPr id="266" name="Google Shape;266;p37"/>
          <p:cNvPicPr preferRelativeResize="0"/>
          <p:nvPr/>
        </p:nvPicPr>
        <p:blipFill>
          <a:blip r:embed="rId3">
            <a:alphaModFix/>
          </a:blip>
          <a:stretch>
            <a:fillRect/>
          </a:stretch>
        </p:blipFill>
        <p:spPr>
          <a:xfrm>
            <a:off x="3363300" y="1801700"/>
            <a:ext cx="2565820" cy="1998100"/>
          </a:xfrm>
          <a:prstGeom prst="rect">
            <a:avLst/>
          </a:prstGeom>
          <a:noFill/>
          <a:ln>
            <a:noFill/>
          </a:ln>
        </p:spPr>
      </p:pic>
      <p:pic>
        <p:nvPicPr>
          <p:cNvPr id="267" name="Google Shape;267;p37"/>
          <p:cNvPicPr preferRelativeResize="0"/>
          <p:nvPr/>
        </p:nvPicPr>
        <p:blipFill>
          <a:blip r:embed="rId4">
            <a:alphaModFix/>
          </a:blip>
          <a:stretch>
            <a:fillRect/>
          </a:stretch>
        </p:blipFill>
        <p:spPr>
          <a:xfrm>
            <a:off x="6081520" y="2772763"/>
            <a:ext cx="2910080" cy="2233318"/>
          </a:xfrm>
          <a:prstGeom prst="rect">
            <a:avLst/>
          </a:prstGeom>
          <a:noFill/>
          <a:ln>
            <a:noFill/>
          </a:ln>
        </p:spPr>
      </p:pic>
      <p:sp>
        <p:nvSpPr>
          <p:cNvPr id="268" name="Google Shape;268;p37"/>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 </a:t>
            </a:r>
            <a:endParaRPr/>
          </a:p>
        </p:txBody>
      </p:sp>
      <p:sp>
        <p:nvSpPr>
          <p:cNvPr id="274" name="Google Shape;274;p38"/>
          <p:cNvSpPr txBox="1"/>
          <p:nvPr>
            <p:ph idx="1" type="body"/>
          </p:nvPr>
        </p:nvSpPr>
        <p:spPr>
          <a:xfrm>
            <a:off x="471900" y="1919075"/>
            <a:ext cx="5589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B7B7B7"/>
                </a:solidFill>
                <a:latin typeface="Courier"/>
                <a:ea typeface="Courier"/>
                <a:cs typeface="Courier"/>
                <a:sym typeface="Courier"/>
              </a:rPr>
              <a:t>if</a:t>
            </a:r>
            <a:endParaRPr b="1">
              <a:solidFill>
                <a:srgbClr val="B7B7B7"/>
              </a:solidFill>
              <a:latin typeface="Courier"/>
              <a:ea typeface="Courier"/>
              <a:cs typeface="Courier"/>
              <a:sym typeface="Courier"/>
            </a:endParaRPr>
          </a:p>
          <a:p>
            <a:pPr indent="0" lvl="0" marL="0" rtl="0" algn="l">
              <a:spcBef>
                <a:spcPts val="1600"/>
              </a:spcBef>
              <a:spcAft>
                <a:spcPts val="1600"/>
              </a:spcAft>
              <a:buNone/>
            </a:pPr>
            <a:r>
              <a:t/>
            </a:r>
            <a:endParaRPr b="1">
              <a:solidFill>
                <a:srgbClr val="B7B7B7"/>
              </a:solidFill>
              <a:latin typeface="Courier"/>
              <a:ea typeface="Courier"/>
              <a:cs typeface="Courier"/>
              <a:sym typeface="Courier"/>
            </a:endParaRPr>
          </a:p>
        </p:txBody>
      </p:sp>
      <p:sp>
        <p:nvSpPr>
          <p:cNvPr id="275" name="Google Shape;275;p38"/>
          <p:cNvSpPr txBox="1"/>
          <p:nvPr>
            <p:ph idx="1" type="body"/>
          </p:nvPr>
        </p:nvSpPr>
        <p:spPr>
          <a:xfrm>
            <a:off x="431700" y="3656925"/>
            <a:ext cx="639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for</a:t>
            </a:r>
            <a:endParaRPr b="1">
              <a:solidFill>
                <a:srgbClr val="B7B7B7"/>
              </a:solidFill>
              <a:latin typeface="Courier"/>
              <a:ea typeface="Courier"/>
              <a:cs typeface="Courier"/>
              <a:sym typeface="Courier"/>
            </a:endParaRPr>
          </a:p>
        </p:txBody>
      </p:sp>
      <p:sp>
        <p:nvSpPr>
          <p:cNvPr id="276" name="Google Shape;276;p38"/>
          <p:cNvSpPr txBox="1"/>
          <p:nvPr>
            <p:ph idx="1" type="body"/>
          </p:nvPr>
        </p:nvSpPr>
        <p:spPr>
          <a:xfrm>
            <a:off x="295200" y="4525850"/>
            <a:ext cx="912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latin typeface="Courier"/>
                <a:ea typeface="Courier"/>
                <a:cs typeface="Courier"/>
                <a:sym typeface="Courier"/>
              </a:rPr>
              <a:t>while</a:t>
            </a:r>
            <a:endParaRPr b="1">
              <a:latin typeface="Courier"/>
              <a:ea typeface="Courier"/>
              <a:cs typeface="Courier"/>
              <a:sym typeface="Courier"/>
            </a:endParaRPr>
          </a:p>
        </p:txBody>
      </p:sp>
      <p:sp>
        <p:nvSpPr>
          <p:cNvPr id="277" name="Google Shape;277;p38"/>
          <p:cNvSpPr txBox="1"/>
          <p:nvPr>
            <p:ph idx="1" type="body"/>
          </p:nvPr>
        </p:nvSpPr>
        <p:spPr>
          <a:xfrm>
            <a:off x="295200" y="2787988"/>
            <a:ext cx="12288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999999"/>
                </a:solidFill>
                <a:latin typeface="Courier"/>
                <a:ea typeface="Courier"/>
                <a:cs typeface="Courier"/>
                <a:sym typeface="Courier"/>
              </a:rPr>
              <a:t>if/else</a:t>
            </a:r>
            <a:endParaRPr b="1">
              <a:solidFill>
                <a:srgbClr val="999999"/>
              </a:solidFill>
              <a:latin typeface="Courier"/>
              <a:ea typeface="Courier"/>
              <a:cs typeface="Courier"/>
              <a:sym typeface="Courier"/>
            </a:endParaRPr>
          </a:p>
        </p:txBody>
      </p:sp>
      <p:sp>
        <p:nvSpPr>
          <p:cNvPr id="278" name="Google Shape;278;p38"/>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39"/>
          <p:cNvPicPr preferRelativeResize="0"/>
          <p:nvPr/>
        </p:nvPicPr>
        <p:blipFill>
          <a:blip r:embed="rId3">
            <a:alphaModFix/>
          </a:blip>
          <a:stretch>
            <a:fillRect/>
          </a:stretch>
        </p:blipFill>
        <p:spPr>
          <a:xfrm>
            <a:off x="6108540" y="2788000"/>
            <a:ext cx="2883057" cy="2233301"/>
          </a:xfrm>
          <a:prstGeom prst="rect">
            <a:avLst/>
          </a:prstGeom>
          <a:noFill/>
          <a:ln>
            <a:noFill/>
          </a:ln>
        </p:spPr>
      </p:pic>
      <p:pic>
        <p:nvPicPr>
          <p:cNvPr id="284" name="Google Shape;284;p39"/>
          <p:cNvPicPr preferRelativeResize="0"/>
          <p:nvPr/>
        </p:nvPicPr>
        <p:blipFill>
          <a:blip r:embed="rId4">
            <a:alphaModFix/>
          </a:blip>
          <a:stretch>
            <a:fillRect/>
          </a:stretch>
        </p:blipFill>
        <p:spPr>
          <a:xfrm>
            <a:off x="3363300" y="1801700"/>
            <a:ext cx="2718226" cy="2140301"/>
          </a:xfrm>
          <a:prstGeom prst="rect">
            <a:avLst/>
          </a:prstGeom>
          <a:noFill/>
          <a:ln>
            <a:noFill/>
          </a:ln>
        </p:spPr>
      </p:pic>
      <p:sp>
        <p:nvSpPr>
          <p:cNvPr id="285" name="Google Shape;285;p3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 </a:t>
            </a:r>
            <a:endParaRPr/>
          </a:p>
        </p:txBody>
      </p:sp>
      <p:sp>
        <p:nvSpPr>
          <p:cNvPr id="286" name="Google Shape;286;p39"/>
          <p:cNvSpPr txBox="1"/>
          <p:nvPr>
            <p:ph idx="1" type="body"/>
          </p:nvPr>
        </p:nvSpPr>
        <p:spPr>
          <a:xfrm>
            <a:off x="471900" y="1919075"/>
            <a:ext cx="5589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B7B7B7"/>
                </a:solidFill>
                <a:latin typeface="Courier"/>
                <a:ea typeface="Courier"/>
                <a:cs typeface="Courier"/>
                <a:sym typeface="Courier"/>
              </a:rPr>
              <a:t>if</a:t>
            </a:r>
            <a:endParaRPr b="1">
              <a:solidFill>
                <a:srgbClr val="B7B7B7"/>
              </a:solidFill>
              <a:latin typeface="Courier"/>
              <a:ea typeface="Courier"/>
              <a:cs typeface="Courier"/>
              <a:sym typeface="Courier"/>
            </a:endParaRPr>
          </a:p>
          <a:p>
            <a:pPr indent="0" lvl="0" marL="0" rtl="0" algn="l">
              <a:spcBef>
                <a:spcPts val="1600"/>
              </a:spcBef>
              <a:spcAft>
                <a:spcPts val="1600"/>
              </a:spcAft>
              <a:buNone/>
            </a:pPr>
            <a:r>
              <a:t/>
            </a:r>
            <a:endParaRPr b="1">
              <a:solidFill>
                <a:srgbClr val="B7B7B7"/>
              </a:solidFill>
              <a:latin typeface="Courier"/>
              <a:ea typeface="Courier"/>
              <a:cs typeface="Courier"/>
              <a:sym typeface="Courier"/>
            </a:endParaRPr>
          </a:p>
        </p:txBody>
      </p:sp>
      <p:sp>
        <p:nvSpPr>
          <p:cNvPr id="287" name="Google Shape;287;p39"/>
          <p:cNvSpPr txBox="1"/>
          <p:nvPr>
            <p:ph idx="1" type="body"/>
          </p:nvPr>
        </p:nvSpPr>
        <p:spPr>
          <a:xfrm>
            <a:off x="431700" y="3656925"/>
            <a:ext cx="639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B7B7B7"/>
                </a:solidFill>
                <a:latin typeface="Courier"/>
                <a:ea typeface="Courier"/>
                <a:cs typeface="Courier"/>
                <a:sym typeface="Courier"/>
              </a:rPr>
              <a:t>for</a:t>
            </a:r>
            <a:endParaRPr b="1">
              <a:solidFill>
                <a:srgbClr val="B7B7B7"/>
              </a:solidFill>
              <a:latin typeface="Courier"/>
              <a:ea typeface="Courier"/>
              <a:cs typeface="Courier"/>
              <a:sym typeface="Courier"/>
            </a:endParaRPr>
          </a:p>
        </p:txBody>
      </p:sp>
      <p:sp>
        <p:nvSpPr>
          <p:cNvPr id="288" name="Google Shape;288;p39"/>
          <p:cNvSpPr txBox="1"/>
          <p:nvPr>
            <p:ph idx="1" type="body"/>
          </p:nvPr>
        </p:nvSpPr>
        <p:spPr>
          <a:xfrm>
            <a:off x="295200" y="4525850"/>
            <a:ext cx="912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latin typeface="Courier"/>
                <a:ea typeface="Courier"/>
                <a:cs typeface="Courier"/>
                <a:sym typeface="Courier"/>
              </a:rPr>
              <a:t>while</a:t>
            </a:r>
            <a:endParaRPr b="1">
              <a:latin typeface="Courier"/>
              <a:ea typeface="Courier"/>
              <a:cs typeface="Courier"/>
              <a:sym typeface="Courier"/>
            </a:endParaRPr>
          </a:p>
        </p:txBody>
      </p:sp>
      <p:sp>
        <p:nvSpPr>
          <p:cNvPr id="289" name="Google Shape;289;p39"/>
          <p:cNvSpPr txBox="1"/>
          <p:nvPr>
            <p:ph idx="1" type="body"/>
          </p:nvPr>
        </p:nvSpPr>
        <p:spPr>
          <a:xfrm>
            <a:off x="295200" y="2787988"/>
            <a:ext cx="12288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999999"/>
                </a:solidFill>
                <a:latin typeface="Courier"/>
                <a:ea typeface="Courier"/>
                <a:cs typeface="Courier"/>
                <a:sym typeface="Courier"/>
              </a:rPr>
              <a:t>if/else</a:t>
            </a:r>
            <a:endParaRPr b="1">
              <a:solidFill>
                <a:srgbClr val="999999"/>
              </a:solidFill>
              <a:latin typeface="Courier"/>
              <a:ea typeface="Courier"/>
              <a:cs typeface="Courier"/>
              <a:sym typeface="Courier"/>
            </a:endParaRPr>
          </a:p>
        </p:txBody>
      </p:sp>
      <p:sp>
        <p:nvSpPr>
          <p:cNvPr id="290" name="Google Shape;290;p39"/>
          <p:cNvSpPr txBox="1"/>
          <p:nvPr>
            <p:ph idx="1" type="body"/>
          </p:nvPr>
        </p:nvSpPr>
        <p:spPr>
          <a:xfrm>
            <a:off x="1339375" y="3969025"/>
            <a:ext cx="1891800" cy="46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t>Do something until condition is no longer true.</a:t>
            </a:r>
            <a:endParaRPr/>
          </a:p>
        </p:txBody>
      </p:sp>
      <p:sp>
        <p:nvSpPr>
          <p:cNvPr id="291" name="Google Shape;291;p39"/>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0"/>
          <p:cNvSpPr txBox="1"/>
          <p:nvPr>
            <p:ph idx="1" type="body"/>
          </p:nvPr>
        </p:nvSpPr>
        <p:spPr>
          <a:xfrm>
            <a:off x="3905300" y="2187900"/>
            <a:ext cx="2717700" cy="7677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lang="en"/>
              <a:t>Do you have a backup plan?</a:t>
            </a:r>
            <a:endParaRPr/>
          </a:p>
        </p:txBody>
      </p:sp>
      <p:sp>
        <p:nvSpPr>
          <p:cNvPr id="297" name="Google Shape;297;p4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Control flow </a:t>
            </a:r>
            <a:endParaRPr/>
          </a:p>
        </p:txBody>
      </p:sp>
      <p:sp>
        <p:nvSpPr>
          <p:cNvPr id="298" name="Google Shape;298;p40"/>
          <p:cNvSpPr txBox="1"/>
          <p:nvPr>
            <p:ph idx="1" type="body"/>
          </p:nvPr>
        </p:nvSpPr>
        <p:spPr>
          <a:xfrm>
            <a:off x="471900" y="1919075"/>
            <a:ext cx="5589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urier"/>
                <a:ea typeface="Courier"/>
                <a:cs typeface="Courier"/>
                <a:sym typeface="Courier"/>
              </a:rPr>
              <a:t>if</a:t>
            </a:r>
            <a:endParaRPr b="1">
              <a:latin typeface="Courier"/>
              <a:ea typeface="Courier"/>
              <a:cs typeface="Courier"/>
              <a:sym typeface="Courier"/>
            </a:endParaRPr>
          </a:p>
          <a:p>
            <a:pPr indent="0" lvl="0" marL="0" rtl="0" algn="l">
              <a:spcBef>
                <a:spcPts val="1600"/>
              </a:spcBef>
              <a:spcAft>
                <a:spcPts val="1600"/>
              </a:spcAft>
              <a:buNone/>
            </a:pPr>
            <a:r>
              <a:t/>
            </a:r>
            <a:endParaRPr b="1">
              <a:latin typeface="Courier"/>
              <a:ea typeface="Courier"/>
              <a:cs typeface="Courier"/>
              <a:sym typeface="Courier"/>
            </a:endParaRPr>
          </a:p>
        </p:txBody>
      </p:sp>
      <p:sp>
        <p:nvSpPr>
          <p:cNvPr id="299" name="Google Shape;299;p40"/>
          <p:cNvSpPr txBox="1"/>
          <p:nvPr>
            <p:ph idx="1" type="body"/>
          </p:nvPr>
        </p:nvSpPr>
        <p:spPr>
          <a:xfrm>
            <a:off x="7213600" y="3074775"/>
            <a:ext cx="1638300" cy="5193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lang="en"/>
              <a:t>Is it a one-off?</a:t>
            </a:r>
            <a:endParaRPr/>
          </a:p>
        </p:txBody>
      </p:sp>
      <p:sp>
        <p:nvSpPr>
          <p:cNvPr id="300" name="Google Shape;300;p40"/>
          <p:cNvSpPr txBox="1"/>
          <p:nvPr>
            <p:ph idx="1" type="body"/>
          </p:nvPr>
        </p:nvSpPr>
        <p:spPr>
          <a:xfrm rot="1193627">
            <a:off x="7213613" y="2456414"/>
            <a:ext cx="558956" cy="39943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yes</a:t>
            </a:r>
            <a:endParaRPr/>
          </a:p>
        </p:txBody>
      </p:sp>
      <p:sp>
        <p:nvSpPr>
          <p:cNvPr id="301" name="Google Shape;301;p40"/>
          <p:cNvSpPr txBox="1"/>
          <p:nvPr>
            <p:ph idx="1" type="body"/>
          </p:nvPr>
        </p:nvSpPr>
        <p:spPr>
          <a:xfrm>
            <a:off x="3905300" y="3794675"/>
            <a:ext cx="2717700" cy="7677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lang="en"/>
              <a:t>Do you know how many times you need to do it?</a:t>
            </a:r>
            <a:endParaRPr/>
          </a:p>
        </p:txBody>
      </p:sp>
      <p:cxnSp>
        <p:nvCxnSpPr>
          <p:cNvPr id="302" name="Google Shape;302;p40"/>
          <p:cNvCxnSpPr>
            <a:stCxn id="299" idx="2"/>
            <a:endCxn id="301" idx="3"/>
          </p:cNvCxnSpPr>
          <p:nvPr/>
        </p:nvCxnSpPr>
        <p:spPr>
          <a:xfrm flipH="1">
            <a:off x="6623050" y="3594075"/>
            <a:ext cx="1409700" cy="584400"/>
          </a:xfrm>
          <a:prstGeom prst="straightConnector1">
            <a:avLst/>
          </a:prstGeom>
          <a:noFill/>
          <a:ln cap="flat" cmpd="sng" w="28575">
            <a:solidFill>
              <a:schemeClr val="accent3"/>
            </a:solidFill>
            <a:prstDash val="solid"/>
            <a:round/>
            <a:headEnd len="med" w="med" type="none"/>
            <a:tailEnd len="med" w="med" type="triangle"/>
          </a:ln>
        </p:spPr>
      </p:cxnSp>
      <p:sp>
        <p:nvSpPr>
          <p:cNvPr id="303" name="Google Shape;303;p40"/>
          <p:cNvSpPr txBox="1"/>
          <p:nvPr>
            <p:ph idx="1" type="body"/>
          </p:nvPr>
        </p:nvSpPr>
        <p:spPr>
          <a:xfrm rot="-1215223">
            <a:off x="7327802" y="3736823"/>
            <a:ext cx="558961" cy="399023"/>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a:t>
            </a:r>
            <a:endParaRPr/>
          </a:p>
        </p:txBody>
      </p:sp>
      <p:cxnSp>
        <p:nvCxnSpPr>
          <p:cNvPr id="304" name="Google Shape;304;p40"/>
          <p:cNvCxnSpPr>
            <a:stCxn id="301" idx="1"/>
            <a:endCxn id="305" idx="3"/>
          </p:cNvCxnSpPr>
          <p:nvPr/>
        </p:nvCxnSpPr>
        <p:spPr>
          <a:xfrm flipH="1">
            <a:off x="1207400" y="4178525"/>
            <a:ext cx="2697900" cy="579900"/>
          </a:xfrm>
          <a:prstGeom prst="straightConnector1">
            <a:avLst/>
          </a:prstGeom>
          <a:noFill/>
          <a:ln cap="flat" cmpd="sng" w="28575">
            <a:solidFill>
              <a:schemeClr val="accent3"/>
            </a:solidFill>
            <a:prstDash val="solid"/>
            <a:round/>
            <a:headEnd len="med" w="med" type="none"/>
            <a:tailEnd len="med" w="med" type="triangle"/>
          </a:ln>
        </p:spPr>
      </p:cxnSp>
      <p:cxnSp>
        <p:nvCxnSpPr>
          <p:cNvPr id="306" name="Google Shape;306;p40"/>
          <p:cNvCxnSpPr>
            <a:stCxn id="301" idx="1"/>
            <a:endCxn id="307" idx="3"/>
          </p:cNvCxnSpPr>
          <p:nvPr/>
        </p:nvCxnSpPr>
        <p:spPr>
          <a:xfrm rot="10800000">
            <a:off x="1070900" y="3889325"/>
            <a:ext cx="2834400" cy="289200"/>
          </a:xfrm>
          <a:prstGeom prst="straightConnector1">
            <a:avLst/>
          </a:prstGeom>
          <a:noFill/>
          <a:ln cap="flat" cmpd="sng" w="28575">
            <a:solidFill>
              <a:schemeClr val="accent2"/>
            </a:solidFill>
            <a:prstDash val="solid"/>
            <a:round/>
            <a:headEnd len="med" w="med" type="none"/>
            <a:tailEnd len="med" w="med" type="triangle"/>
          </a:ln>
        </p:spPr>
      </p:cxnSp>
      <p:sp>
        <p:nvSpPr>
          <p:cNvPr id="308" name="Google Shape;308;p40"/>
          <p:cNvSpPr txBox="1"/>
          <p:nvPr>
            <p:ph idx="1" type="body"/>
          </p:nvPr>
        </p:nvSpPr>
        <p:spPr>
          <a:xfrm rot="341901">
            <a:off x="2188523" y="3620851"/>
            <a:ext cx="558962" cy="399169"/>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yes</a:t>
            </a:r>
            <a:endParaRPr/>
          </a:p>
        </p:txBody>
      </p:sp>
      <p:sp>
        <p:nvSpPr>
          <p:cNvPr id="309" name="Google Shape;309;p40"/>
          <p:cNvSpPr txBox="1"/>
          <p:nvPr>
            <p:ph idx="1" type="body"/>
          </p:nvPr>
        </p:nvSpPr>
        <p:spPr>
          <a:xfrm rot="-735590">
            <a:off x="2278194" y="4440393"/>
            <a:ext cx="443617" cy="399427"/>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a:t>
            </a:r>
            <a:endParaRPr/>
          </a:p>
        </p:txBody>
      </p:sp>
      <p:sp>
        <p:nvSpPr>
          <p:cNvPr id="307" name="Google Shape;307;p40"/>
          <p:cNvSpPr txBox="1"/>
          <p:nvPr>
            <p:ph idx="1" type="body"/>
          </p:nvPr>
        </p:nvSpPr>
        <p:spPr>
          <a:xfrm>
            <a:off x="431700" y="3656925"/>
            <a:ext cx="639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latin typeface="Courier"/>
                <a:ea typeface="Courier"/>
                <a:cs typeface="Courier"/>
                <a:sym typeface="Courier"/>
              </a:rPr>
              <a:t>for</a:t>
            </a:r>
            <a:endParaRPr b="1">
              <a:latin typeface="Courier"/>
              <a:ea typeface="Courier"/>
              <a:cs typeface="Courier"/>
              <a:sym typeface="Courier"/>
            </a:endParaRPr>
          </a:p>
        </p:txBody>
      </p:sp>
      <p:sp>
        <p:nvSpPr>
          <p:cNvPr id="305" name="Google Shape;305;p40"/>
          <p:cNvSpPr txBox="1"/>
          <p:nvPr>
            <p:ph idx="1" type="body"/>
          </p:nvPr>
        </p:nvSpPr>
        <p:spPr>
          <a:xfrm>
            <a:off x="295200" y="4525850"/>
            <a:ext cx="9123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latin typeface="Courier"/>
                <a:ea typeface="Courier"/>
                <a:cs typeface="Courier"/>
                <a:sym typeface="Courier"/>
              </a:rPr>
              <a:t>while</a:t>
            </a:r>
            <a:endParaRPr b="1">
              <a:latin typeface="Courier"/>
              <a:ea typeface="Courier"/>
              <a:cs typeface="Courier"/>
              <a:sym typeface="Courier"/>
            </a:endParaRPr>
          </a:p>
        </p:txBody>
      </p:sp>
      <p:sp>
        <p:nvSpPr>
          <p:cNvPr id="310" name="Google Shape;310;p40"/>
          <p:cNvSpPr txBox="1"/>
          <p:nvPr>
            <p:ph idx="1" type="body"/>
          </p:nvPr>
        </p:nvSpPr>
        <p:spPr>
          <a:xfrm>
            <a:off x="295200" y="2787988"/>
            <a:ext cx="1228800" cy="465000"/>
          </a:xfrm>
          <a:prstGeom prst="rect">
            <a:avLst/>
          </a:prstGeom>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a:latin typeface="Courier"/>
                <a:ea typeface="Courier"/>
                <a:cs typeface="Courier"/>
                <a:sym typeface="Courier"/>
              </a:rPr>
              <a:t>if/else</a:t>
            </a:r>
            <a:endParaRPr b="1">
              <a:latin typeface="Courier"/>
              <a:ea typeface="Courier"/>
              <a:cs typeface="Courier"/>
              <a:sym typeface="Courier"/>
            </a:endParaRPr>
          </a:p>
        </p:txBody>
      </p:sp>
      <p:cxnSp>
        <p:nvCxnSpPr>
          <p:cNvPr id="311" name="Google Shape;311;p40"/>
          <p:cNvCxnSpPr>
            <a:stCxn id="296" idx="1"/>
            <a:endCxn id="310" idx="3"/>
          </p:cNvCxnSpPr>
          <p:nvPr/>
        </p:nvCxnSpPr>
        <p:spPr>
          <a:xfrm flipH="1">
            <a:off x="1523900" y="2571750"/>
            <a:ext cx="2381400" cy="448800"/>
          </a:xfrm>
          <a:prstGeom prst="straightConnector1">
            <a:avLst/>
          </a:prstGeom>
          <a:noFill/>
          <a:ln cap="flat" cmpd="sng" w="28575">
            <a:solidFill>
              <a:schemeClr val="accent2"/>
            </a:solidFill>
            <a:prstDash val="solid"/>
            <a:round/>
            <a:headEnd len="med" w="med" type="none"/>
            <a:tailEnd len="med" w="med" type="triangle"/>
          </a:ln>
        </p:spPr>
      </p:cxnSp>
      <p:cxnSp>
        <p:nvCxnSpPr>
          <p:cNvPr id="312" name="Google Shape;312;p40"/>
          <p:cNvCxnSpPr>
            <a:stCxn id="296" idx="1"/>
            <a:endCxn id="298" idx="3"/>
          </p:cNvCxnSpPr>
          <p:nvPr/>
        </p:nvCxnSpPr>
        <p:spPr>
          <a:xfrm rot="10800000">
            <a:off x="1030700" y="2151450"/>
            <a:ext cx="2874600" cy="420300"/>
          </a:xfrm>
          <a:prstGeom prst="straightConnector1">
            <a:avLst/>
          </a:prstGeom>
          <a:noFill/>
          <a:ln cap="flat" cmpd="sng" w="28575">
            <a:solidFill>
              <a:schemeClr val="accent3"/>
            </a:solidFill>
            <a:prstDash val="solid"/>
            <a:round/>
            <a:headEnd len="med" w="med" type="none"/>
            <a:tailEnd len="med" w="med" type="triangle"/>
          </a:ln>
        </p:spPr>
      </p:cxnSp>
      <p:cxnSp>
        <p:nvCxnSpPr>
          <p:cNvPr id="313" name="Google Shape;313;p40"/>
          <p:cNvCxnSpPr>
            <a:stCxn id="299" idx="0"/>
            <a:endCxn id="296" idx="3"/>
          </p:cNvCxnSpPr>
          <p:nvPr/>
        </p:nvCxnSpPr>
        <p:spPr>
          <a:xfrm rot="10800000">
            <a:off x="6623050" y="2571675"/>
            <a:ext cx="1409700" cy="503100"/>
          </a:xfrm>
          <a:prstGeom prst="straightConnector1">
            <a:avLst/>
          </a:prstGeom>
          <a:noFill/>
          <a:ln cap="flat" cmpd="sng" w="28575">
            <a:solidFill>
              <a:schemeClr val="accent2"/>
            </a:solidFill>
            <a:prstDash val="solid"/>
            <a:round/>
            <a:headEnd len="med" w="med" type="none"/>
            <a:tailEnd len="med" w="med" type="triangle"/>
          </a:ln>
        </p:spPr>
      </p:cxnSp>
      <p:sp>
        <p:nvSpPr>
          <p:cNvPr id="314" name="Google Shape;314;p40"/>
          <p:cNvSpPr txBox="1"/>
          <p:nvPr>
            <p:ph idx="1" type="body"/>
          </p:nvPr>
        </p:nvSpPr>
        <p:spPr>
          <a:xfrm rot="341901">
            <a:off x="2188573" y="1928114"/>
            <a:ext cx="558962" cy="399169"/>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a:t>
            </a:r>
            <a:endParaRPr/>
          </a:p>
        </p:txBody>
      </p:sp>
      <p:sp>
        <p:nvSpPr>
          <p:cNvPr id="315" name="Google Shape;315;p40"/>
          <p:cNvSpPr txBox="1"/>
          <p:nvPr>
            <p:ph idx="1" type="body"/>
          </p:nvPr>
        </p:nvSpPr>
        <p:spPr>
          <a:xfrm rot="-736050">
            <a:off x="2277190" y="2737901"/>
            <a:ext cx="535119" cy="399427"/>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yes</a:t>
            </a:r>
            <a:endParaRPr/>
          </a:p>
        </p:txBody>
      </p:sp>
      <p:cxnSp>
        <p:nvCxnSpPr>
          <p:cNvPr id="316" name="Google Shape;316;p40"/>
          <p:cNvCxnSpPr/>
          <p:nvPr/>
        </p:nvCxnSpPr>
        <p:spPr>
          <a:xfrm>
            <a:off x="3124200" y="1143000"/>
            <a:ext cx="4965600" cy="1689000"/>
          </a:xfrm>
          <a:prstGeom prst="bentConnector3">
            <a:avLst>
              <a:gd fmla="val 99746" name="adj1"/>
            </a:avLst>
          </a:prstGeom>
          <a:noFill/>
          <a:ln cap="flat" cmpd="sng" w="76200">
            <a:solidFill>
              <a:schemeClr val="dk1"/>
            </a:solidFill>
            <a:prstDash val="solid"/>
            <a:round/>
            <a:headEnd len="med" w="med" type="none"/>
            <a:tailEnd len="med" w="med" type="triangle"/>
          </a:ln>
          <a:effectLst>
            <a:outerShdw blurRad="428625" rotWithShape="0" algn="bl" dir="5400000" dist="9525">
              <a:srgbClr val="000000">
                <a:alpha val="81000"/>
              </a:srgbClr>
            </a:outerShdw>
          </a:effectLst>
        </p:spPr>
      </p:cxnSp>
      <p:sp>
        <p:nvSpPr>
          <p:cNvPr id="317" name="Google Shape;317;p40"/>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1"/>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Decomposition</a:t>
            </a:r>
            <a:endParaRPr/>
          </a:p>
        </p:txBody>
      </p:sp>
      <p:sp>
        <p:nvSpPr>
          <p:cNvPr id="323" name="Google Shape;323;p41"/>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Congratulations!</a:t>
            </a:r>
            <a:endParaRPr/>
          </a:p>
        </p:txBody>
      </p:sp>
      <p:pic>
        <p:nvPicPr>
          <p:cNvPr id="82" name="Google Shape;82;p15"/>
          <p:cNvPicPr preferRelativeResize="0"/>
          <p:nvPr/>
        </p:nvPicPr>
        <p:blipFill>
          <a:blip r:embed="rId3">
            <a:alphaModFix/>
          </a:blip>
          <a:stretch>
            <a:fillRect/>
          </a:stretch>
        </p:blipFill>
        <p:spPr>
          <a:xfrm>
            <a:off x="2190750" y="2362650"/>
            <a:ext cx="4762500" cy="2009775"/>
          </a:xfrm>
          <a:prstGeom prst="rect">
            <a:avLst/>
          </a:prstGeom>
          <a:noFill/>
          <a:ln>
            <a:noFill/>
          </a:ln>
        </p:spPr>
      </p:pic>
      <p:sp>
        <p:nvSpPr>
          <p:cNvPr id="83" name="Google Shape;83;p15"/>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Decomposition</a:t>
            </a:r>
            <a:endParaRPr/>
          </a:p>
        </p:txBody>
      </p:sp>
      <p:sp>
        <p:nvSpPr>
          <p:cNvPr id="329" name="Google Shape;329;p42"/>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Decomposition</a:t>
            </a:r>
            <a:endParaRPr/>
          </a:p>
        </p:txBody>
      </p:sp>
      <p:sp>
        <p:nvSpPr>
          <p:cNvPr id="335" name="Google Shape;335;p4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Define your function like this:</a:t>
            </a:r>
            <a:endParaRPr/>
          </a:p>
          <a:p>
            <a:pPr indent="0" lvl="0" marL="457200" rtl="0" algn="l">
              <a:spcBef>
                <a:spcPts val="1600"/>
              </a:spcBef>
              <a:spcAft>
                <a:spcPts val="0"/>
              </a:spcAft>
              <a:buNone/>
            </a:pPr>
            <a:r>
              <a:rPr b="1" lang="en">
                <a:latin typeface="Courier"/>
                <a:ea typeface="Courier"/>
                <a:cs typeface="Courier"/>
                <a:sym typeface="Courier"/>
              </a:rPr>
              <a:t>def function_name():</a:t>
            </a:r>
            <a:endParaRPr b="1">
              <a:latin typeface="Courier"/>
              <a:ea typeface="Courier"/>
              <a:cs typeface="Courier"/>
              <a:sym typeface="Courier"/>
            </a:endParaRPr>
          </a:p>
          <a:p>
            <a:pPr indent="457200" lvl="0" marL="457200" rtl="0" algn="l">
              <a:spcBef>
                <a:spcPts val="0"/>
              </a:spcBef>
              <a:spcAft>
                <a:spcPts val="0"/>
              </a:spcAft>
              <a:buNone/>
            </a:pPr>
            <a:r>
              <a:rPr b="1" lang="en">
                <a:latin typeface="Courier"/>
                <a:ea typeface="Courier"/>
                <a:cs typeface="Courier"/>
                <a:sym typeface="Courier"/>
              </a:rPr>
              <a:t>&lt;write code here&gt;</a:t>
            </a:r>
            <a:endParaRPr b="1">
              <a:latin typeface="Courier"/>
              <a:ea typeface="Courier"/>
              <a:cs typeface="Courier"/>
              <a:sym typeface="Courier"/>
            </a:endParaRPr>
          </a:p>
          <a:p>
            <a:pPr indent="0" lvl="0" marL="0" rtl="0" algn="l">
              <a:spcBef>
                <a:spcPts val="1600"/>
              </a:spcBef>
              <a:spcAft>
                <a:spcPts val="0"/>
              </a:spcAft>
              <a:buNone/>
            </a:pPr>
            <a:r>
              <a:rPr lang="en"/>
              <a:t>And call it like this:</a:t>
            </a:r>
            <a:endParaRPr/>
          </a:p>
          <a:p>
            <a:pPr indent="457200" lvl="0" marL="457200" marR="0" rtl="0" algn="l">
              <a:lnSpc>
                <a:spcPct val="115000"/>
              </a:lnSpc>
              <a:spcBef>
                <a:spcPts val="1600"/>
              </a:spcBef>
              <a:spcAft>
                <a:spcPts val="0"/>
              </a:spcAft>
              <a:buNone/>
            </a:pPr>
            <a:r>
              <a:rPr b="1" lang="en">
                <a:latin typeface="Courier"/>
                <a:ea typeface="Courier"/>
                <a:cs typeface="Courier"/>
                <a:sym typeface="Courier"/>
              </a:rPr>
              <a:t>function_name()</a:t>
            </a:r>
            <a:endParaRPr b="1">
              <a:latin typeface="Courier"/>
              <a:ea typeface="Courier"/>
              <a:cs typeface="Courier"/>
              <a:sym typeface="Courie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336" name="Google Shape;336;p43"/>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Decomposition</a:t>
            </a:r>
            <a:endParaRPr/>
          </a:p>
        </p:txBody>
      </p:sp>
      <p:sp>
        <p:nvSpPr>
          <p:cNvPr id="342" name="Google Shape;342;p4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of an art than a science.</a:t>
            </a:r>
            <a:endParaRPr/>
          </a:p>
          <a:p>
            <a:pPr indent="0" lvl="0" marL="0" rtl="0" algn="l">
              <a:spcBef>
                <a:spcPts val="1600"/>
              </a:spcBef>
              <a:spcAft>
                <a:spcPts val="0"/>
              </a:spcAft>
              <a:buNone/>
            </a:pPr>
            <a:r>
              <a:rPr lang="en"/>
              <a:t>Functions should be short and read like English. </a:t>
            </a:r>
            <a:endParaRPr/>
          </a:p>
          <a:p>
            <a:pPr indent="0" lvl="0" marL="0" rtl="0" algn="l">
              <a:spcBef>
                <a:spcPts val="1600"/>
              </a:spcBef>
              <a:spcAft>
                <a:spcPts val="0"/>
              </a:spcAft>
              <a:buNone/>
            </a:pPr>
            <a:r>
              <a:rPr lang="en"/>
              <a:t>If you repeat things (or find yourself hitting copy/paste), take a step back.</a:t>
            </a:r>
            <a:endParaRPr/>
          </a:p>
          <a:p>
            <a:pPr indent="0" lvl="0" marL="0" rtl="0" algn="l">
              <a:spcBef>
                <a:spcPts val="1600"/>
              </a:spcBef>
              <a:spcAft>
                <a:spcPts val="1600"/>
              </a:spcAft>
              <a:buNone/>
            </a:pPr>
            <a:r>
              <a:rPr lang="en"/>
              <a:t>Top-down programming &amp; the leap of faith.</a:t>
            </a:r>
            <a:endParaRPr/>
          </a:p>
        </p:txBody>
      </p:sp>
      <p:sp>
        <p:nvSpPr>
          <p:cNvPr id="343" name="Google Shape;343;p44"/>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Decomposition</a:t>
            </a:r>
            <a:endParaRPr/>
          </a:p>
        </p:txBody>
      </p:sp>
      <p:sp>
        <p:nvSpPr>
          <p:cNvPr id="349" name="Google Shape;349;p4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sz="1300">
                <a:latin typeface="Courier"/>
                <a:ea typeface="Courier"/>
                <a:cs typeface="Courier"/>
                <a:sym typeface="Courier"/>
              </a:rPr>
              <a:t>def main():</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p:txBody>
      </p:sp>
      <p:sp>
        <p:nvSpPr>
          <p:cNvPr id="350" name="Google Shape;350;p45"/>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Decomposition</a:t>
            </a:r>
            <a:endParaRPr/>
          </a:p>
        </p:txBody>
      </p:sp>
      <p:sp>
        <p:nvSpPr>
          <p:cNvPr id="356" name="Google Shape;356;p46"/>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sz="1300">
                <a:latin typeface="Courier"/>
                <a:ea typeface="Courier"/>
                <a:cs typeface="Courier"/>
                <a:sym typeface="Courier"/>
              </a:rPr>
              <a:t>def main():</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p:txBody>
      </p:sp>
      <p:sp>
        <p:nvSpPr>
          <p:cNvPr id="357" name="Google Shape;357;p46"/>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sz="1300">
                <a:latin typeface="Courier"/>
                <a:ea typeface="Courier"/>
                <a:cs typeface="Courier"/>
                <a:sym typeface="Courier"/>
              </a:rPr>
              <a:t>def main():</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spin()</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spin()</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spin()</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t/>
            </a:r>
            <a:endParaRPr b="1" sz="1300">
              <a:latin typeface="Courier"/>
              <a:ea typeface="Courier"/>
              <a:cs typeface="Courier"/>
              <a:sym typeface="Courier"/>
            </a:endParaRPr>
          </a:p>
          <a:p>
            <a:pPr indent="0" lvl="0" marL="0" marR="0" rtl="0" algn="l">
              <a:lnSpc>
                <a:spcPct val="115000"/>
              </a:lnSpc>
              <a:spcBef>
                <a:spcPts val="0"/>
              </a:spcBef>
              <a:spcAft>
                <a:spcPts val="0"/>
              </a:spcAft>
              <a:buNone/>
            </a:pPr>
            <a:r>
              <a:rPr b="1" lang="en" sz="1300">
                <a:latin typeface="Courier"/>
                <a:ea typeface="Courier"/>
                <a:cs typeface="Courier"/>
                <a:sym typeface="Courier"/>
              </a:rPr>
              <a:t>def spin():</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rPr b="1" lang="en" sz="1300">
                <a:latin typeface="Courier"/>
                <a:ea typeface="Courier"/>
                <a:cs typeface="Courier"/>
                <a:sym typeface="Courier"/>
              </a:rPr>
              <a:t>turn_left()</a:t>
            </a:r>
            <a:endParaRPr b="1" sz="1300">
              <a:latin typeface="Courier"/>
              <a:ea typeface="Courier"/>
              <a:cs typeface="Courier"/>
              <a:sym typeface="Courier"/>
            </a:endParaRPr>
          </a:p>
          <a:p>
            <a:pPr indent="0" lvl="0" marL="457200" marR="0" rtl="0" algn="l">
              <a:lnSpc>
                <a:spcPct val="115000"/>
              </a:lnSpc>
              <a:spcBef>
                <a:spcPts val="0"/>
              </a:spcBef>
              <a:spcAft>
                <a:spcPts val="0"/>
              </a:spcAft>
              <a:buNone/>
            </a:pPr>
            <a:r>
              <a:t/>
            </a:r>
            <a:endParaRPr b="1" sz="1300">
              <a:latin typeface="Courier"/>
              <a:ea typeface="Courier"/>
              <a:cs typeface="Courier"/>
              <a:sym typeface="Courier"/>
            </a:endParaRPr>
          </a:p>
        </p:txBody>
      </p:sp>
      <p:sp>
        <p:nvSpPr>
          <p:cNvPr id="358" name="Google Shape;358;p46"/>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Pre/Post conditions</a:t>
            </a:r>
            <a:endParaRPr/>
          </a:p>
        </p:txBody>
      </p:sp>
      <p:sp>
        <p:nvSpPr>
          <p:cNvPr id="364" name="Google Shape;364;p4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Each helper function defines a contract.</a:t>
            </a:r>
            <a:endParaRPr/>
          </a:p>
        </p:txBody>
      </p:sp>
      <p:sp>
        <p:nvSpPr>
          <p:cNvPr id="365" name="Google Shape;365;p47"/>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Fencepost problem</a:t>
            </a:r>
            <a:endParaRPr/>
          </a:p>
        </p:txBody>
      </p:sp>
      <p:pic>
        <p:nvPicPr>
          <p:cNvPr id="371" name="Google Shape;371;p48"/>
          <p:cNvPicPr preferRelativeResize="0"/>
          <p:nvPr/>
        </p:nvPicPr>
        <p:blipFill>
          <a:blip r:embed="rId3">
            <a:alphaModFix/>
          </a:blip>
          <a:stretch>
            <a:fillRect/>
          </a:stretch>
        </p:blipFill>
        <p:spPr>
          <a:xfrm>
            <a:off x="2428875" y="2441800"/>
            <a:ext cx="4286250" cy="1828800"/>
          </a:xfrm>
          <a:prstGeom prst="rect">
            <a:avLst/>
          </a:prstGeom>
          <a:noFill/>
          <a:ln>
            <a:noFill/>
          </a:ln>
        </p:spPr>
      </p:pic>
      <p:sp>
        <p:nvSpPr>
          <p:cNvPr id="372" name="Google Shape;372;p48"/>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9"/>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Courier"/>
                <a:ea typeface="Courier"/>
                <a:cs typeface="Courier"/>
                <a:sym typeface="Courier"/>
              </a:rPr>
              <a:t>HospitalKarel</a:t>
            </a:r>
            <a:endParaRPr b="1">
              <a:latin typeface="Courier"/>
              <a:ea typeface="Courier"/>
              <a:cs typeface="Courier"/>
              <a:sym typeface="Courier"/>
            </a:endParaRPr>
          </a:p>
        </p:txBody>
      </p:sp>
      <p:sp>
        <p:nvSpPr>
          <p:cNvPr id="378" name="Google Shape;378;p49"/>
          <p:cNvSpPr txBox="1"/>
          <p:nvPr/>
        </p:nvSpPr>
        <p:spPr>
          <a:xfrm>
            <a:off x="460950" y="3078150"/>
            <a:ext cx="6237300" cy="7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Roboto"/>
                <a:ea typeface="Roboto"/>
                <a:cs typeface="Roboto"/>
                <a:sym typeface="Roboto"/>
                <a:hlinkClick r:id="rId3"/>
              </a:rPr>
              <a:t>Handout here</a:t>
            </a:r>
            <a:endParaRPr>
              <a:solidFill>
                <a:schemeClr val="lt1"/>
              </a:solidFill>
              <a:latin typeface="Roboto"/>
              <a:ea typeface="Roboto"/>
              <a:cs typeface="Roboto"/>
              <a:sym typeface="Roboto"/>
            </a:endParaRPr>
          </a:p>
        </p:txBody>
      </p:sp>
      <p:sp>
        <p:nvSpPr>
          <p:cNvPr id="379" name="Google Shape;379;p49"/>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Example precondition</a:t>
            </a:r>
            <a:endParaRPr/>
          </a:p>
        </p:txBody>
      </p:sp>
      <p:pic>
        <p:nvPicPr>
          <p:cNvPr id="385" name="Google Shape;385;p50"/>
          <p:cNvPicPr preferRelativeResize="0"/>
          <p:nvPr/>
        </p:nvPicPr>
        <p:blipFill>
          <a:blip r:embed="rId3">
            <a:alphaModFix/>
          </a:blip>
          <a:stretch>
            <a:fillRect/>
          </a:stretch>
        </p:blipFill>
        <p:spPr>
          <a:xfrm>
            <a:off x="2030300" y="76200"/>
            <a:ext cx="5083399" cy="2249749"/>
          </a:xfrm>
          <a:prstGeom prst="rect">
            <a:avLst/>
          </a:prstGeom>
          <a:noFill/>
          <a:ln>
            <a:noFill/>
          </a:ln>
        </p:spPr>
      </p:pic>
      <p:sp>
        <p:nvSpPr>
          <p:cNvPr id="386" name="Google Shape;386;p50"/>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lt2"/>
                </a:solidFill>
                <a:latin typeface="Roboto"/>
                <a:ea typeface="Roboto"/>
                <a:cs typeface="Roboto"/>
                <a:sym typeface="Roboto"/>
              </a:rPr>
              <a:t>Kat Gregory | Code in Place | </a:t>
            </a:r>
            <a:r>
              <a:rPr lang="en" sz="1000">
                <a:solidFill>
                  <a:schemeClr val="lt2"/>
                </a:solidFill>
                <a:latin typeface="Roboto"/>
                <a:ea typeface="Roboto"/>
                <a:cs typeface="Roboto"/>
                <a:sym typeface="Roboto"/>
              </a:rPr>
              <a:t>2021</a:t>
            </a:r>
            <a:endParaRPr sz="1000">
              <a:solidFill>
                <a:schemeClr val="lt2"/>
              </a:solidFill>
              <a:latin typeface="Roboto"/>
              <a:ea typeface="Roboto"/>
              <a:cs typeface="Roboto"/>
              <a:sym typeface="Robot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1"/>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Example postcondition</a:t>
            </a:r>
            <a:endParaRPr/>
          </a:p>
        </p:txBody>
      </p:sp>
      <p:pic>
        <p:nvPicPr>
          <p:cNvPr id="392" name="Google Shape;392;p51"/>
          <p:cNvPicPr preferRelativeResize="0"/>
          <p:nvPr/>
        </p:nvPicPr>
        <p:blipFill>
          <a:blip r:embed="rId3">
            <a:alphaModFix/>
          </a:blip>
          <a:stretch>
            <a:fillRect/>
          </a:stretch>
        </p:blipFill>
        <p:spPr>
          <a:xfrm>
            <a:off x="2030300" y="76200"/>
            <a:ext cx="5083399" cy="2249749"/>
          </a:xfrm>
          <a:prstGeom prst="rect">
            <a:avLst/>
          </a:prstGeom>
          <a:noFill/>
          <a:ln>
            <a:noFill/>
          </a:ln>
        </p:spPr>
      </p:pic>
      <p:pic>
        <p:nvPicPr>
          <p:cNvPr id="393" name="Google Shape;393;p51"/>
          <p:cNvPicPr preferRelativeResize="0"/>
          <p:nvPr/>
        </p:nvPicPr>
        <p:blipFill>
          <a:blip r:embed="rId4">
            <a:alphaModFix/>
          </a:blip>
          <a:stretch>
            <a:fillRect/>
          </a:stretch>
        </p:blipFill>
        <p:spPr>
          <a:xfrm>
            <a:off x="2030300" y="2346663"/>
            <a:ext cx="5083401" cy="2284050"/>
          </a:xfrm>
          <a:prstGeom prst="rect">
            <a:avLst/>
          </a:prstGeom>
          <a:noFill/>
          <a:ln>
            <a:noFill/>
          </a:ln>
        </p:spPr>
      </p:pic>
      <p:sp>
        <p:nvSpPr>
          <p:cNvPr id="394" name="Google Shape;394;p51"/>
          <p:cNvSpPr/>
          <p:nvPr/>
        </p:nvSpPr>
        <p:spPr>
          <a:xfrm>
            <a:off x="7287622" y="1058906"/>
            <a:ext cx="1107275" cy="2069050"/>
          </a:xfrm>
          <a:custGeom>
            <a:rect b="b" l="l" r="r" t="t"/>
            <a:pathLst>
              <a:path extrusionOk="0" h="82762" w="44291">
                <a:moveTo>
                  <a:pt x="862" y="91"/>
                </a:moveTo>
                <a:cubicBezTo>
                  <a:pt x="8527" y="91"/>
                  <a:pt x="16337" y="-272"/>
                  <a:pt x="23819" y="1391"/>
                </a:cubicBezTo>
                <a:cubicBezTo>
                  <a:pt x="33287" y="3496"/>
                  <a:pt x="43607" y="12499"/>
                  <a:pt x="44176" y="22181"/>
                </a:cubicBezTo>
                <a:cubicBezTo>
                  <a:pt x="45093" y="37784"/>
                  <a:pt x="34888" y="53175"/>
                  <a:pt x="24252" y="64629"/>
                </a:cubicBezTo>
                <a:cubicBezTo>
                  <a:pt x="19243" y="70024"/>
                  <a:pt x="13918" y="75271"/>
                  <a:pt x="7793" y="79355"/>
                </a:cubicBezTo>
                <a:cubicBezTo>
                  <a:pt x="6227" y="80399"/>
                  <a:pt x="4359" y="83718"/>
                  <a:pt x="3028" y="82387"/>
                </a:cubicBezTo>
                <a:cubicBezTo>
                  <a:pt x="846" y="80205"/>
                  <a:pt x="4325" y="76347"/>
                  <a:pt x="4761" y="73292"/>
                </a:cubicBezTo>
                <a:cubicBezTo>
                  <a:pt x="4989" y="71694"/>
                  <a:pt x="6018" y="66961"/>
                  <a:pt x="5627" y="68527"/>
                </a:cubicBezTo>
                <a:cubicBezTo>
                  <a:pt x="4529" y="72923"/>
                  <a:pt x="-1601" y="77037"/>
                  <a:pt x="429" y="81088"/>
                </a:cubicBezTo>
                <a:cubicBezTo>
                  <a:pt x="886" y="82001"/>
                  <a:pt x="2440" y="80655"/>
                  <a:pt x="3461" y="80655"/>
                </a:cubicBezTo>
                <a:cubicBezTo>
                  <a:pt x="7074" y="80655"/>
                  <a:pt x="10727" y="80494"/>
                  <a:pt x="14290" y="81088"/>
                </a:cubicBezTo>
                <a:cubicBezTo>
                  <a:pt x="15190" y="81238"/>
                  <a:pt x="16888" y="81041"/>
                  <a:pt x="16888" y="81954"/>
                </a:cubicBezTo>
                <a:cubicBezTo>
                  <a:pt x="16888" y="83461"/>
                  <a:pt x="13684" y="81656"/>
                  <a:pt x="12557" y="80655"/>
                </a:cubicBezTo>
                <a:cubicBezTo>
                  <a:pt x="9383" y="77834"/>
                  <a:pt x="7093" y="74058"/>
                  <a:pt x="5194" y="70260"/>
                </a:cubicBezTo>
              </a:path>
            </a:pathLst>
          </a:custGeom>
          <a:noFill/>
          <a:ln cap="flat" cmpd="sng" w="28575">
            <a:solidFill>
              <a:schemeClr val="dk1"/>
            </a:solidFill>
            <a:prstDash val="solid"/>
            <a:round/>
            <a:headEnd len="med" w="med" type="none"/>
            <a:tailEnd len="med" w="med" type="none"/>
          </a:ln>
        </p:spPr>
      </p:sp>
      <p:sp>
        <p:nvSpPr>
          <p:cNvPr id="395" name="Google Shape;395;p51"/>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lt2"/>
                </a:solidFill>
                <a:latin typeface="Roboto"/>
                <a:ea typeface="Roboto"/>
                <a:cs typeface="Roboto"/>
                <a:sym typeface="Roboto"/>
              </a:rPr>
              <a:t>Kat Gregory | Code in Place | </a:t>
            </a:r>
            <a:r>
              <a:rPr lang="en" sz="1000">
                <a:solidFill>
                  <a:schemeClr val="lt2"/>
                </a:solidFill>
                <a:latin typeface="Roboto"/>
                <a:ea typeface="Roboto"/>
                <a:cs typeface="Roboto"/>
                <a:sym typeface="Roboto"/>
              </a:rPr>
              <a:t>2021</a:t>
            </a:r>
            <a:endParaRPr sz="1000">
              <a:solidFill>
                <a:schemeClr val="lt2"/>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me</a:t>
            </a:r>
            <a:endParaRPr/>
          </a:p>
        </p:txBody>
      </p:sp>
      <p:pic>
        <p:nvPicPr>
          <p:cNvPr id="89" name="Google Shape;89;p16"/>
          <p:cNvPicPr preferRelativeResize="0"/>
          <p:nvPr/>
        </p:nvPicPr>
        <p:blipFill rotWithShape="1">
          <a:blip r:embed="rId3">
            <a:alphaModFix/>
          </a:blip>
          <a:srcRect b="0" l="26389" r="26095" t="0"/>
          <a:stretch/>
        </p:blipFill>
        <p:spPr>
          <a:xfrm>
            <a:off x="497200" y="2113408"/>
            <a:ext cx="2118900" cy="2002200"/>
          </a:xfrm>
          <a:prstGeom prst="ellipse">
            <a:avLst/>
          </a:prstGeom>
          <a:noFill/>
          <a:ln>
            <a:noFill/>
          </a:ln>
        </p:spPr>
      </p:pic>
      <p:pic>
        <p:nvPicPr>
          <p:cNvPr id="90" name="Google Shape;90;p16"/>
          <p:cNvPicPr preferRelativeResize="0"/>
          <p:nvPr/>
        </p:nvPicPr>
        <p:blipFill rotWithShape="1">
          <a:blip r:embed="rId4">
            <a:alphaModFix/>
          </a:blip>
          <a:srcRect b="0" l="19067" r="0" t="0"/>
          <a:stretch/>
        </p:blipFill>
        <p:spPr>
          <a:xfrm>
            <a:off x="3554706" y="2431263"/>
            <a:ext cx="2056500" cy="2032800"/>
          </a:xfrm>
          <a:prstGeom prst="ellipse">
            <a:avLst/>
          </a:prstGeom>
          <a:noFill/>
          <a:ln>
            <a:noFill/>
          </a:ln>
        </p:spPr>
      </p:pic>
      <p:pic>
        <p:nvPicPr>
          <p:cNvPr id="91" name="Google Shape;91;p16"/>
          <p:cNvPicPr preferRelativeResize="0"/>
          <p:nvPr/>
        </p:nvPicPr>
        <p:blipFill rotWithShape="1">
          <a:blip r:embed="rId5">
            <a:alphaModFix/>
          </a:blip>
          <a:srcRect b="18984" l="0" r="0" t="6008"/>
          <a:stretch/>
        </p:blipFill>
        <p:spPr>
          <a:xfrm>
            <a:off x="6706500" y="2706001"/>
            <a:ext cx="2056500" cy="2056500"/>
          </a:xfrm>
          <a:prstGeom prst="ellipse">
            <a:avLst/>
          </a:prstGeom>
          <a:noFill/>
          <a:ln>
            <a:noFill/>
          </a:ln>
        </p:spPr>
      </p:pic>
      <p:sp>
        <p:nvSpPr>
          <p:cNvPr id="92" name="Google Shape;92;p16"/>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2"/>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More thoughts</a:t>
            </a:r>
            <a:endParaRPr/>
          </a:p>
        </p:txBody>
      </p:sp>
      <p:sp>
        <p:nvSpPr>
          <p:cNvPr id="401" name="Google Shape;401;p52"/>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 | Code in Place | 2021</a:t>
            </a:r>
            <a:endParaRPr sz="1000">
              <a:solidFill>
                <a:schemeClr val="accent4"/>
              </a:solidFill>
              <a:latin typeface="Roboto"/>
              <a:ea typeface="Roboto"/>
              <a:cs typeface="Roboto"/>
              <a:sym typeface="Robo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Getting started</a:t>
            </a:r>
            <a:endParaRPr/>
          </a:p>
        </p:txBody>
      </p:sp>
      <p:sp>
        <p:nvSpPr>
          <p:cNvPr id="407" name="Google Shape;407;p5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Setting up your environment is hard. </a:t>
            </a:r>
            <a:endParaRPr/>
          </a:p>
          <a:p>
            <a:pPr indent="0" lvl="0" marL="0" rtl="0" algn="l">
              <a:spcBef>
                <a:spcPts val="1600"/>
              </a:spcBef>
              <a:spcAft>
                <a:spcPts val="1600"/>
              </a:spcAft>
              <a:buNone/>
            </a:pPr>
            <a:r>
              <a:rPr lang="en"/>
              <a:t>You only have to do this once.</a:t>
            </a:r>
            <a:endParaRPr/>
          </a:p>
        </p:txBody>
      </p:sp>
      <p:sp>
        <p:nvSpPr>
          <p:cNvPr id="408" name="Google Shape;408;p53"/>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Karel</a:t>
            </a:r>
            <a:endParaRPr/>
          </a:p>
        </p:txBody>
      </p:sp>
      <p:sp>
        <p:nvSpPr>
          <p:cNvPr id="414" name="Google Shape;414;p5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 = tangible. Run/watch to understand what you’re code is doing.</a:t>
            </a:r>
            <a:endParaRPr/>
          </a:p>
          <a:p>
            <a:pPr indent="0" lvl="0" marL="0" rtl="0" algn="l">
              <a:spcBef>
                <a:spcPts val="1600"/>
              </a:spcBef>
              <a:spcAft>
                <a:spcPts val="0"/>
              </a:spcAft>
              <a:buNone/>
            </a:pPr>
            <a:r>
              <a:rPr lang="en"/>
              <a:t>Constraints because of narrow language → Creativity!</a:t>
            </a:r>
            <a:endParaRPr/>
          </a:p>
          <a:p>
            <a:pPr indent="0" lvl="0" marL="0" rtl="0" algn="l">
              <a:spcBef>
                <a:spcPts val="1600"/>
              </a:spcBef>
              <a:spcAft>
                <a:spcPts val="0"/>
              </a:spcAft>
              <a:buNone/>
            </a:pPr>
            <a:r>
              <a:rPr lang="en"/>
              <a:t>Algorithmically challenging!</a:t>
            </a:r>
            <a:endParaRPr/>
          </a:p>
          <a:p>
            <a:pPr indent="0" lvl="0" marL="0" rtl="0" algn="l">
              <a:spcBef>
                <a:spcPts val="1600"/>
              </a:spcBef>
              <a:spcAft>
                <a:spcPts val="1600"/>
              </a:spcAft>
              <a:buNone/>
            </a:pPr>
            <a:r>
              <a:rPr lang="en"/>
              <a:t>Edge conditions.</a:t>
            </a:r>
            <a:endParaRPr/>
          </a:p>
        </p:txBody>
      </p:sp>
      <p:sp>
        <p:nvSpPr>
          <p:cNvPr id="415" name="Google Shape;415;p54"/>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9" name="Shape 419"/>
        <p:cNvGrpSpPr/>
        <p:nvPr/>
      </p:nvGrpSpPr>
      <p:grpSpPr>
        <a:xfrm>
          <a:off x="0" y="0"/>
          <a:ext cx="0" cy="0"/>
          <a:chOff x="0" y="0"/>
          <a:chExt cx="0" cy="0"/>
        </a:xfrm>
      </p:grpSpPr>
      <p:sp>
        <p:nvSpPr>
          <p:cNvPr id="420" name="Google Shape;420;p55"/>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Follow-ups from questions</a:t>
            </a:r>
            <a:endParaRPr/>
          </a:p>
        </p:txBody>
      </p:sp>
      <p:sp>
        <p:nvSpPr>
          <p:cNvPr id="421" name="Google Shape;421;p55"/>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5" name="Shape 425"/>
        <p:cNvGrpSpPr/>
        <p:nvPr/>
      </p:nvGrpSpPr>
      <p:grpSpPr>
        <a:xfrm>
          <a:off x="0" y="0"/>
          <a:ext cx="0" cy="0"/>
          <a:chOff x="0" y="0"/>
          <a:chExt cx="0" cy="0"/>
        </a:xfrm>
      </p:grpSpPr>
      <p:sp>
        <p:nvSpPr>
          <p:cNvPr id="426" name="Google Shape;426;p5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Python style</a:t>
            </a:r>
            <a:endParaRPr/>
          </a:p>
        </p:txBody>
      </p:sp>
      <p:sp>
        <p:nvSpPr>
          <p:cNvPr id="427" name="Google Shape;427;p5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PEP 8 style guide</a:t>
            </a:r>
            <a:r>
              <a:rPr lang="en"/>
              <a:t> is a great resource!</a:t>
            </a:r>
            <a:endParaRPr/>
          </a:p>
          <a:p>
            <a:pPr indent="0" lvl="0" marL="0" rtl="0" algn="l">
              <a:spcBef>
                <a:spcPts val="1600"/>
              </a:spcBef>
              <a:spcAft>
                <a:spcPts val="1600"/>
              </a:spcAft>
              <a:buNone/>
            </a:pPr>
            <a:r>
              <a:rPr lang="en"/>
              <a:t>Recommends </a:t>
            </a:r>
            <a:r>
              <a:rPr b="1" lang="en">
                <a:latin typeface="Courier"/>
                <a:ea typeface="Courier"/>
                <a:cs typeface="Courier"/>
                <a:sym typeface="Courier"/>
              </a:rPr>
              <a:t>snake_case_capitalization</a:t>
            </a:r>
            <a:r>
              <a:rPr lang="en"/>
              <a:t> over </a:t>
            </a:r>
            <a:r>
              <a:rPr b="1" lang="en">
                <a:latin typeface="Courier"/>
                <a:ea typeface="Courier"/>
                <a:cs typeface="Courier"/>
                <a:sym typeface="Courier"/>
              </a:rPr>
              <a:t>camelCaseCapitalization</a:t>
            </a:r>
            <a:endParaRPr b="1">
              <a:latin typeface="Courier"/>
              <a:ea typeface="Courier"/>
              <a:cs typeface="Courier"/>
              <a:sym typeface="Courier"/>
            </a:endParaRPr>
          </a:p>
        </p:txBody>
      </p:sp>
      <p:sp>
        <p:nvSpPr>
          <p:cNvPr id="428" name="Google Shape;428;p56"/>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you!</a:t>
            </a:r>
            <a:endParaRPr/>
          </a:p>
        </p:txBody>
      </p:sp>
      <p:sp>
        <p:nvSpPr>
          <p:cNvPr id="98" name="Google Shape;98;p17"/>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you!</a:t>
            </a:r>
            <a:endParaRPr/>
          </a:p>
        </p:txBody>
      </p:sp>
      <p:sp>
        <p:nvSpPr>
          <p:cNvPr id="104" name="Google Shape;104;p18"/>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 | Code in Place | 2021</a:t>
            </a:r>
            <a:endParaRPr sz="1000">
              <a:solidFill>
                <a:schemeClr val="accent4"/>
              </a:solidFill>
              <a:latin typeface="Roboto"/>
              <a:ea typeface="Roboto"/>
              <a:cs typeface="Roboto"/>
              <a:sym typeface="Roboto"/>
            </a:endParaRPr>
          </a:p>
        </p:txBody>
      </p:sp>
      <p:pic>
        <p:nvPicPr>
          <p:cNvPr id="105" name="Google Shape;105;p18"/>
          <p:cNvPicPr preferRelativeResize="0"/>
          <p:nvPr/>
        </p:nvPicPr>
        <p:blipFill>
          <a:blip r:embed="rId3">
            <a:alphaModFix/>
          </a:blip>
          <a:stretch>
            <a:fillRect/>
          </a:stretch>
        </p:blipFill>
        <p:spPr>
          <a:xfrm>
            <a:off x="2778552" y="2099225"/>
            <a:ext cx="3586898" cy="269017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are we here?</a:t>
            </a:r>
            <a:endParaRPr/>
          </a:p>
        </p:txBody>
      </p:sp>
      <p:sp>
        <p:nvSpPr>
          <p:cNvPr id="111" name="Google Shape;111;p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is what makes Code in Place different.</a:t>
            </a:r>
            <a:endParaRPr/>
          </a:p>
          <a:p>
            <a:pPr indent="0" lvl="0" marL="0" rtl="0" algn="l">
              <a:spcBef>
                <a:spcPts val="1600"/>
              </a:spcBef>
              <a:spcAft>
                <a:spcPts val="0"/>
              </a:spcAft>
              <a:buNone/>
            </a:pPr>
            <a:r>
              <a:rPr b="1" lang="en">
                <a:solidFill>
                  <a:srgbClr val="595959"/>
                </a:solidFill>
                <a:latin typeface="Courier"/>
                <a:ea typeface="Courier"/>
                <a:cs typeface="Courier"/>
                <a:sym typeface="Courier"/>
              </a:rPr>
              <a:t>section != lecture</a:t>
            </a:r>
            <a:endParaRPr b="1">
              <a:solidFill>
                <a:srgbClr val="595959"/>
              </a:solidFill>
              <a:latin typeface="Courier"/>
              <a:ea typeface="Courier"/>
              <a:cs typeface="Courier"/>
              <a:sym typeface="Courier"/>
            </a:endParaRPr>
          </a:p>
          <a:p>
            <a:pPr indent="0" lvl="0" marL="0" rtl="0" algn="l">
              <a:spcBef>
                <a:spcPts val="1600"/>
              </a:spcBef>
              <a:spcAft>
                <a:spcPts val="1600"/>
              </a:spcAft>
              <a:buNone/>
            </a:pPr>
            <a:r>
              <a:rPr lang="en"/>
              <a:t>Building a community of learners.</a:t>
            </a:r>
            <a:endParaRPr/>
          </a:p>
        </p:txBody>
      </p:sp>
      <p:sp>
        <p:nvSpPr>
          <p:cNvPr id="112" name="Google Shape;112;p19"/>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can you get the most out of this time?</a:t>
            </a:r>
            <a:endParaRPr/>
          </a:p>
        </p:txBody>
      </p:sp>
      <p:sp>
        <p:nvSpPr>
          <p:cNvPr id="118" name="Google Shape;118;p2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your time.</a:t>
            </a:r>
            <a:endParaRPr/>
          </a:p>
          <a:p>
            <a:pPr indent="0" lvl="0" marL="0" rtl="0" algn="l">
              <a:spcBef>
                <a:spcPts val="1600"/>
              </a:spcBef>
              <a:spcAft>
                <a:spcPts val="0"/>
              </a:spcAft>
              <a:buNone/>
            </a:pPr>
            <a:r>
              <a:rPr lang="en"/>
              <a:t>Finishing problem isn’t important.</a:t>
            </a:r>
            <a:endParaRPr/>
          </a:p>
          <a:p>
            <a:pPr indent="0" lvl="0" marL="0" rtl="0" algn="l">
              <a:spcBef>
                <a:spcPts val="1600"/>
              </a:spcBef>
              <a:spcAft>
                <a:spcPts val="1600"/>
              </a:spcAft>
              <a:buNone/>
            </a:pPr>
            <a:r>
              <a:rPr lang="en"/>
              <a:t>If we run over, no pressure to stay.</a:t>
            </a:r>
            <a:endParaRPr/>
          </a:p>
        </p:txBody>
      </p:sp>
      <p:sp>
        <p:nvSpPr>
          <p:cNvPr id="119" name="Google Shape;119;p20"/>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trike="sngStrike"/>
              <a:t>Section 823</a:t>
            </a:r>
            <a:endParaRPr strike="sngStrike"/>
          </a:p>
        </p:txBody>
      </p:sp>
      <p:sp>
        <p:nvSpPr>
          <p:cNvPr id="125" name="Google Shape;125;p21"/>
          <p:cNvSpPr txBox="1"/>
          <p:nvPr/>
        </p:nvSpPr>
        <p:spPr>
          <a:xfrm>
            <a:off x="12700" y="-12700"/>
            <a:ext cx="9144000" cy="2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accent4"/>
                </a:solidFill>
                <a:latin typeface="Roboto"/>
                <a:ea typeface="Roboto"/>
                <a:cs typeface="Roboto"/>
                <a:sym typeface="Roboto"/>
              </a:rPr>
              <a:t>Kat Gregory</a:t>
            </a:r>
            <a:r>
              <a:rPr lang="en" sz="1000">
                <a:solidFill>
                  <a:schemeClr val="accent4"/>
                </a:solidFill>
                <a:latin typeface="Roboto"/>
                <a:ea typeface="Roboto"/>
                <a:cs typeface="Roboto"/>
                <a:sym typeface="Roboto"/>
              </a:rPr>
              <a:t> | Code in Place | </a:t>
            </a:r>
            <a:r>
              <a:rPr lang="en" sz="1000">
                <a:solidFill>
                  <a:schemeClr val="accent4"/>
                </a:solidFill>
                <a:latin typeface="Roboto"/>
                <a:ea typeface="Roboto"/>
                <a:cs typeface="Roboto"/>
                <a:sym typeface="Roboto"/>
              </a:rPr>
              <a:t>2021</a:t>
            </a:r>
            <a:endParaRPr sz="1000">
              <a:solidFill>
                <a:schemeClr val="accent4"/>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